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5" r:id="rId3"/>
    <p:sldId id="266" r:id="rId4"/>
    <p:sldId id="283" r:id="rId5"/>
    <p:sldId id="267" r:id="rId6"/>
    <p:sldId id="268" r:id="rId7"/>
    <p:sldId id="278" r:id="rId8"/>
    <p:sldId id="279" r:id="rId9"/>
    <p:sldId id="280" r:id="rId10"/>
    <p:sldId id="270" r:id="rId11"/>
    <p:sldId id="27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8" autoAdjust="0"/>
    <p:restoredTop sz="94660"/>
  </p:normalViewPr>
  <p:slideViewPr>
    <p:cSldViewPr snapToGrid="0">
      <p:cViewPr varScale="1">
        <p:scale>
          <a:sx n="53" d="100"/>
          <a:sy n="53" d="100"/>
        </p:scale>
        <p:origin x="90" y="1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Gardner" userId="3da6aab467708cb2" providerId="LiveId" clId="{D8048C45-2E8B-4E91-8994-881E747BA083}"/>
    <pc:docChg chg="modSld">
      <pc:chgData name="Joshua Gardner" userId="3da6aab467708cb2" providerId="LiveId" clId="{D8048C45-2E8B-4E91-8994-881E747BA083}" dt="2019-10-27T23:57:51.024" v="4" actId="20577"/>
      <pc:docMkLst>
        <pc:docMk/>
      </pc:docMkLst>
      <pc:sldChg chg="modSp">
        <pc:chgData name="Joshua Gardner" userId="3da6aab467708cb2" providerId="LiveId" clId="{D8048C45-2E8B-4E91-8994-881E747BA083}" dt="2019-10-27T23:57:51.024" v="4" actId="20577"/>
        <pc:sldMkLst>
          <pc:docMk/>
          <pc:sldMk cId="3808453048" sldId="256"/>
        </pc:sldMkLst>
        <pc:spChg chg="mod">
          <ac:chgData name="Joshua Gardner" userId="3da6aab467708cb2" providerId="LiveId" clId="{D8048C45-2E8B-4E91-8994-881E747BA083}" dt="2019-10-27T23:57:51.024" v="4" actId="20577"/>
          <ac:spMkLst>
            <pc:docMk/>
            <pc:sldMk cId="3808453048" sldId="256"/>
            <ac:spMk id="2" creationId="{8356100B-B998-44DD-901B-5E4572CBF97E}"/>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A4AEDA0D-527A-487E-A916-F1BB9F6BE11C}" type="datetimeFigureOut">
              <a:rPr lang="en-US" smtClean="0"/>
              <a:t>10/27/2019</a:t>
            </a:fld>
            <a:endParaRPr lang="en-US"/>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94A6E845-EF4A-4CA2-9A43-2B7FEEAB5568}" type="slidenum">
              <a:rPr lang="en-US" smtClean="0"/>
              <a:t>‹#›</a:t>
            </a:fld>
            <a:endParaRPr lang="en-US"/>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423935005"/>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AEDA0D-527A-487E-A916-F1BB9F6BE11C}" type="datetimeFigureOut">
              <a:rPr lang="en-US" smtClean="0"/>
              <a:t>10/27/2019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3215611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A4AEDA0D-527A-487E-A916-F1BB9F6BE11C}" type="datetimeFigureOut">
              <a:rPr lang="en-US" smtClean="0"/>
              <a:t>10/27/2019</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94A6E845-EF4A-4CA2-9A43-2B7FEEAB5568}" type="slidenum">
              <a:rPr lang="en-US" smtClean="0"/>
              <a:t>‹#›</a:t>
            </a:fld>
            <a:endParaRPr lang="en-US"/>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8046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AEDA0D-527A-487E-A916-F1BB9F6BE11C}" type="datetimeFigureOut">
              <a:rPr lang="en-US" smtClean="0"/>
              <a:t>10/27/2019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2533745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A4AEDA0D-527A-487E-A916-F1BB9F6BE11C}" type="datetimeFigureOut">
              <a:rPr lang="en-US" smtClean="0"/>
              <a:t>10/27/2019</a:t>
            </a:fld>
            <a:endParaRPr lang="en-US"/>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94A6E845-EF4A-4CA2-9A43-2B7FEEAB5568}" type="slidenum">
              <a:rPr lang="en-US" smtClean="0"/>
              <a:t>‹#›</a:t>
            </a:fld>
            <a:endParaRPr lang="en-US"/>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0670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AEDA0D-527A-487E-A916-F1BB9F6BE11C}" type="datetimeFigureOut">
              <a:rPr lang="en-US" smtClean="0"/>
              <a:t>10/27/2019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720611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AEDA0D-527A-487E-A916-F1BB9F6BE11C}" type="datetimeFigureOut">
              <a:rPr lang="en-US" smtClean="0"/>
              <a:t>10/27/2019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3712469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AEDA0D-527A-487E-A916-F1BB9F6BE11C}" type="datetimeFigureOut">
              <a:rPr lang="en-US" smtClean="0"/>
              <a:t>10/27/2019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3377848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A4AEDA0D-527A-487E-A916-F1BB9F6BE11C}" type="datetimeFigureOut">
              <a:rPr lang="en-US" smtClean="0"/>
              <a:t>10/27/2019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A6E845-EF4A-4CA2-9A43-2B7FEEAB5568}" type="slidenum">
              <a:rPr lang="en-US" smtClean="0"/>
              <a:t>‹#›</a:t>
            </a:fld>
            <a:endParaRPr lang="en-US"/>
          </a:p>
        </p:txBody>
      </p:sp>
    </p:spTree>
    <p:extLst>
      <p:ext uri="{BB962C8B-B14F-4D97-AF65-F5344CB8AC3E}">
        <p14:creationId xmlns:p14="http://schemas.microsoft.com/office/powerpoint/2010/main" val="965702314"/>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A4AEDA0D-527A-487E-A916-F1BB9F6BE11C}" type="datetimeFigureOut">
              <a:rPr lang="en-US" smtClean="0"/>
              <a:t>10/27/2019</a:t>
            </a:fld>
            <a:endParaRPr lang="en-US"/>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94A6E845-EF4A-4CA2-9A43-2B7FEEAB5568}" type="slidenum">
              <a:rPr lang="en-US" smtClean="0"/>
              <a:t>‹#›</a:t>
            </a:fld>
            <a:endParaRPr lang="en-US"/>
          </a:p>
        </p:txBody>
      </p:sp>
    </p:spTree>
    <p:extLst>
      <p:ext uri="{BB962C8B-B14F-4D97-AF65-F5344CB8AC3E}">
        <p14:creationId xmlns:p14="http://schemas.microsoft.com/office/powerpoint/2010/main" val="3737644723"/>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A4AEDA0D-527A-487E-A916-F1BB9F6BE11C}" type="datetimeFigureOut">
              <a:rPr lang="en-US" smtClean="0"/>
              <a:t>10/27/2019</a:t>
            </a:fld>
            <a:endParaRPr lang="en-US"/>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94A6E845-EF4A-4CA2-9A43-2B7FEEAB5568}" type="slidenum">
              <a:rPr lang="en-US" smtClean="0"/>
              <a:t>‹#›</a:t>
            </a:fld>
            <a:endParaRPr lang="en-US"/>
          </a:p>
        </p:txBody>
      </p:sp>
    </p:spTree>
    <p:extLst>
      <p:ext uri="{BB962C8B-B14F-4D97-AF65-F5344CB8AC3E}">
        <p14:creationId xmlns:p14="http://schemas.microsoft.com/office/powerpoint/2010/main" val="604338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A4AEDA0D-527A-487E-A916-F1BB9F6BE11C}" type="datetimeFigureOut">
              <a:rPr lang="en-US" smtClean="0"/>
              <a:t>10/27/2019</a:t>
            </a:fld>
            <a:endParaRPr lang="en-US"/>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94A6E845-EF4A-4CA2-9A43-2B7FEEAB5568}" type="slidenum">
              <a:rPr lang="en-US" smtClean="0"/>
              <a:t>‹#›</a:t>
            </a:fld>
            <a:endParaRPr lang="en-US"/>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27757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hyperlink" Target="https://www.cdc.gov/flu/weekly/overview.html" TargetMode="External"/><Relationship Id="rId13" Type="http://schemas.openxmlformats.org/officeDocument/2006/relationships/hyperlink" Target="https://www.cdph.ca.gov/Programs/CID/DCDC/Pages/Immunization/measles.aspx" TargetMode="External"/><Relationship Id="rId18" Type="http://schemas.openxmlformats.org/officeDocument/2006/relationships/hyperlink" Target="https://www.cdc.gov/pertussis/surv-reporting/cases-by-year.html" TargetMode="External"/><Relationship Id="rId26" Type="http://schemas.openxmlformats.org/officeDocument/2006/relationships/hyperlink" Target="https://www.usatoday.com/story/news/health/2019/02/25/flu-season-2019-severe-strain-rise-what-you-should-know/2978595002/" TargetMode="External"/><Relationship Id="rId3" Type="http://schemas.openxmlformats.org/officeDocument/2006/relationships/hyperlink" Target="https://video.foxnews.com/v/5984425255001/#sp=show-clips" TargetMode="External"/><Relationship Id="rId21" Type="http://schemas.openxmlformats.org/officeDocument/2006/relationships/hyperlink" Target="http://www.sthda.com/english/wiki/ggplot2-quick-correlation-matrix-heatmap-r-software-and-data-visualization" TargetMode="External"/><Relationship Id="rId7" Type="http://schemas.openxmlformats.org/officeDocument/2006/relationships/hyperlink" Target="https://gis.cdc.gov/grasp/fluview/flu_by_age_virus.html" TargetMode="External"/><Relationship Id="rId12" Type="http://schemas.openxmlformats.org/officeDocument/2006/relationships/hyperlink" Target="https://www.doh.wa.gov/YouandYourFamily/IllnessandDisease/Measles/Measles2019" TargetMode="External"/><Relationship Id="rId17" Type="http://schemas.openxmlformats.org/officeDocument/2006/relationships/hyperlink" Target="https://www.cdc.gov/pertussis/surv-reporting/cases-by-age-group-and-year.html" TargetMode="External"/><Relationship Id="rId25" Type="http://schemas.openxmlformats.org/officeDocument/2006/relationships/hyperlink" Target="https://www.cdc.gov/flu/about/viruses/types.htm" TargetMode="External"/><Relationship Id="rId2" Type="http://schemas.openxmlformats.org/officeDocument/2006/relationships/hyperlink" Target="https://www.usnews.com/news/healthiest-communities/articles/2019-08-26/measles-cases-rise-to-1215-amid-disneyland-warning" TargetMode="External"/><Relationship Id="rId16" Type="http://schemas.openxmlformats.org/officeDocument/2006/relationships/hyperlink" Target="https://www.cdc.gov/pertussis/surv-reporting.html" TargetMode="External"/><Relationship Id="rId20" Type="http://schemas.openxmlformats.org/officeDocument/2006/relationships/hyperlink" Target="https://wonder.cdc.gov/nndss/static/2016/annual/2016-table4.html" TargetMode="External"/><Relationship Id="rId1" Type="http://schemas.openxmlformats.org/officeDocument/2006/relationships/slideLayout" Target="../slideLayouts/slideLayout2.xml"/><Relationship Id="rId6" Type="http://schemas.openxmlformats.org/officeDocument/2006/relationships/hyperlink" Target="https://gis.cdc.gov/grasp/fluview/fluportaldashboard.html" TargetMode="External"/><Relationship Id="rId11" Type="http://schemas.openxmlformats.org/officeDocument/2006/relationships/hyperlink" Target="https://www1.nyc.gov/site/doh/health/health-topics/measles.page" TargetMode="External"/><Relationship Id="rId24" Type="http://schemas.openxmlformats.org/officeDocument/2006/relationships/hyperlink" Target="https://www.cdc.gov/h1n1flu/vaccination/general.htm" TargetMode="External"/><Relationship Id="rId5" Type="http://schemas.openxmlformats.org/officeDocument/2006/relationships/hyperlink" Target="https://www.bcm.edu/departments/molecular-virology-and-microbiology/emerging-infections-and-biodefense/introduction-to-infectious-diseases" TargetMode="External"/><Relationship Id="rId15" Type="http://schemas.openxmlformats.org/officeDocument/2006/relationships/hyperlink" Target="https://www.health.ny.gov/press/releases/2019/2019-08-08_doh_wyoming_county_measles_joint_release.htm" TargetMode="External"/><Relationship Id="rId23" Type="http://schemas.openxmlformats.org/officeDocument/2006/relationships/hyperlink" Target="https://www.cdc.gov/flu/season/flu-season-2019-2020.htm" TargetMode="External"/><Relationship Id="rId10" Type="http://schemas.openxmlformats.org/officeDocument/2006/relationships/hyperlink" Target="http://rocklandgov.com/departments/health/measles-information/" TargetMode="External"/><Relationship Id="rId19" Type="http://schemas.openxmlformats.org/officeDocument/2006/relationships/hyperlink" Target="https://wonder.cdc.gov/nndss/static/2017/annual/2017-table4.html" TargetMode="External"/><Relationship Id="rId4" Type="http://schemas.openxmlformats.org/officeDocument/2006/relationships/hyperlink" Target="https://www.cdc.gov/globalhealth/inthenews.htm" TargetMode="External"/><Relationship Id="rId9" Type="http://schemas.openxmlformats.org/officeDocument/2006/relationships/hyperlink" Target="https://www.cdc.gov/measles/cases-outbreaks.html" TargetMode="External"/><Relationship Id="rId14" Type="http://schemas.openxmlformats.org/officeDocument/2006/relationships/hyperlink" Target="http://www.elpasotexas.gov/health/public%20health/current-events/measles-information" TargetMode="External"/><Relationship Id="rId22" Type="http://schemas.openxmlformats.org/officeDocument/2006/relationships/hyperlink" Target="https://www.immunize.org/catg.d/p4212.pdf"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www.sthda.com/english/wiki/ggplot2-quick-correlation-matrix-heatmap-r-software-and-data-visualization"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A420AC1-9DFB-4806-AB5E-CFD3432E37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9">
            <a:extLst>
              <a:ext uri="{FF2B5EF4-FFF2-40B4-BE49-F238E27FC236}">
                <a16:creationId xmlns:a16="http://schemas.microsoft.com/office/drawing/2014/main" id="{999FD464-BBF4-4AF0-BF01-7F8848124F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6" name="Freeform 5">
              <a:extLst>
                <a:ext uri="{FF2B5EF4-FFF2-40B4-BE49-F238E27FC236}">
                  <a16:creationId xmlns:a16="http://schemas.microsoft.com/office/drawing/2014/main" id="{94580DAE-FA9C-4749-B517-14F9562435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rgbClr val="595959"/>
            </a:solidFill>
            <a:ln>
              <a:noFill/>
            </a:ln>
          </p:spPr>
        </p:sp>
        <p:sp>
          <p:nvSpPr>
            <p:cNvPr id="19" name="Freeform 9">
              <a:extLst>
                <a:ext uri="{FF2B5EF4-FFF2-40B4-BE49-F238E27FC236}">
                  <a16:creationId xmlns:a16="http://schemas.microsoft.com/office/drawing/2014/main" id="{97D6EE69-4BE4-42B7-A74A-C6000998EC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rgbClr val="595959"/>
            </a:solidFill>
            <a:ln>
              <a:noFill/>
            </a:ln>
          </p:spPr>
        </p:sp>
        <p:sp>
          <p:nvSpPr>
            <p:cNvPr id="13" name="Freeform 13">
              <a:extLst>
                <a:ext uri="{FF2B5EF4-FFF2-40B4-BE49-F238E27FC236}">
                  <a16:creationId xmlns:a16="http://schemas.microsoft.com/office/drawing/2014/main" id="{93EB3562-7FD7-4D4E-B600-10C5DBC590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rgbClr val="404040"/>
            </a:solidFill>
            <a:ln>
              <a:noFill/>
            </a:ln>
          </p:spPr>
        </p:sp>
      </p:grpSp>
      <p:grpSp>
        <p:nvGrpSpPr>
          <p:cNvPr id="15" name="Group 14">
            <a:extLst>
              <a:ext uri="{FF2B5EF4-FFF2-40B4-BE49-F238E27FC236}">
                <a16:creationId xmlns:a16="http://schemas.microsoft.com/office/drawing/2014/main" id="{FA706FD7-DEAC-454E-965A-C6FA0FFE7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useBgFill="1">
          <p:nvSpPr>
            <p:cNvPr id="16" name="Freeform 206">
              <a:extLst>
                <a:ext uri="{FF2B5EF4-FFF2-40B4-BE49-F238E27FC236}">
                  <a16:creationId xmlns:a16="http://schemas.microsoft.com/office/drawing/2014/main" id="{A9C1E16A-6AAD-44F4-BC00-B4513B9D5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ln w="0">
              <a:noFill/>
              <a:prstDash val="solid"/>
              <a:round/>
              <a:headEnd/>
              <a:tailEnd/>
            </a:ln>
          </p:spPr>
        </p:sp>
        <p:sp>
          <p:nvSpPr>
            <p:cNvPr id="17" name="Freeform 211">
              <a:extLst>
                <a:ext uri="{FF2B5EF4-FFF2-40B4-BE49-F238E27FC236}">
                  <a16:creationId xmlns:a16="http://schemas.microsoft.com/office/drawing/2014/main" id="{ECB4496E-5053-4619-B4D5-177A79FBF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700"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tx2"/>
            </a:solidFill>
            <a:ln w="0">
              <a:noFill/>
              <a:prstDash val="solid"/>
              <a:round/>
              <a:headEnd/>
              <a:tailEnd/>
            </a:ln>
          </p:spPr>
        </p:sp>
        <p:cxnSp>
          <p:nvCxnSpPr>
            <p:cNvPr id="18" name="Straight Connector 17">
              <a:extLst>
                <a:ext uri="{FF2B5EF4-FFF2-40B4-BE49-F238E27FC236}">
                  <a16:creationId xmlns:a16="http://schemas.microsoft.com/office/drawing/2014/main" id="{11869781-F8AB-4B93-84F5-24FAC1250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356100B-B998-44DD-901B-5E4572CBF97E}"/>
              </a:ext>
            </a:extLst>
          </p:cNvPr>
          <p:cNvSpPr>
            <a:spLocks noGrp="1"/>
          </p:cNvSpPr>
          <p:nvPr>
            <p:ph type="ctrTitle"/>
          </p:nvPr>
        </p:nvSpPr>
        <p:spPr>
          <a:xfrm>
            <a:off x="7920752" y="1023867"/>
            <a:ext cx="3793678" cy="3349641"/>
          </a:xfrm>
        </p:spPr>
        <p:txBody>
          <a:bodyPr>
            <a:normAutofit/>
          </a:bodyPr>
          <a:lstStyle/>
          <a:p>
            <a:r>
              <a:rPr lang="en-US" dirty="0">
                <a:solidFill>
                  <a:schemeClr val="accent6">
                    <a:lumMod val="75000"/>
                  </a:schemeClr>
                </a:solidFill>
              </a:rPr>
              <a:t>Predicting Diseases</a:t>
            </a:r>
            <a:br>
              <a:rPr lang="en-US" dirty="0">
                <a:solidFill>
                  <a:schemeClr val="accent6">
                    <a:lumMod val="75000"/>
                  </a:schemeClr>
                </a:solidFill>
              </a:rPr>
            </a:br>
            <a:r>
              <a:rPr lang="en-US" dirty="0">
                <a:solidFill>
                  <a:schemeClr val="accent6">
                    <a:lumMod val="75000"/>
                  </a:schemeClr>
                </a:solidFill>
              </a:rPr>
              <a:t>(Part 2 of 2)</a:t>
            </a:r>
          </a:p>
        </p:txBody>
      </p:sp>
      <p:sp>
        <p:nvSpPr>
          <p:cNvPr id="3" name="Subtitle 2">
            <a:extLst>
              <a:ext uri="{FF2B5EF4-FFF2-40B4-BE49-F238E27FC236}">
                <a16:creationId xmlns:a16="http://schemas.microsoft.com/office/drawing/2014/main" id="{91D1D508-1633-4348-A0F1-D98D9CBC8829}"/>
              </a:ext>
            </a:extLst>
          </p:cNvPr>
          <p:cNvSpPr>
            <a:spLocks noGrp="1"/>
          </p:cNvSpPr>
          <p:nvPr>
            <p:ph type="subTitle" idx="1"/>
          </p:nvPr>
        </p:nvSpPr>
        <p:spPr>
          <a:xfrm>
            <a:off x="7920752" y="4945377"/>
            <a:ext cx="3793678" cy="1037760"/>
          </a:xfrm>
        </p:spPr>
        <p:txBody>
          <a:bodyPr>
            <a:normAutofit/>
          </a:bodyPr>
          <a:lstStyle/>
          <a:p>
            <a:r>
              <a:rPr lang="en-US" dirty="0">
                <a:solidFill>
                  <a:schemeClr val="accent6">
                    <a:lumMod val="40000"/>
                    <a:lumOff val="60000"/>
                  </a:schemeClr>
                </a:solidFill>
              </a:rPr>
              <a:t>Josh Gardner</a:t>
            </a:r>
          </a:p>
          <a:p>
            <a:r>
              <a:rPr lang="en-US" dirty="0">
                <a:solidFill>
                  <a:schemeClr val="accent6">
                    <a:lumMod val="40000"/>
                    <a:lumOff val="60000"/>
                  </a:schemeClr>
                </a:solidFill>
              </a:rPr>
              <a:t>DSC 680 Applied Data Science</a:t>
            </a:r>
          </a:p>
        </p:txBody>
      </p:sp>
    </p:spTree>
    <p:extLst>
      <p:ext uri="{BB962C8B-B14F-4D97-AF65-F5344CB8AC3E}">
        <p14:creationId xmlns:p14="http://schemas.microsoft.com/office/powerpoint/2010/main" val="380845304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8F2A7B-E055-4FA2-B841-93BE9BE397E9}"/>
              </a:ext>
            </a:extLst>
          </p:cNvPr>
          <p:cNvSpPr>
            <a:spLocks noGrp="1"/>
          </p:cNvSpPr>
          <p:nvPr>
            <p:ph type="title"/>
          </p:nvPr>
        </p:nvSpPr>
        <p:spPr>
          <a:xfrm>
            <a:off x="4179577" y="603380"/>
            <a:ext cx="6782338" cy="1312506"/>
          </a:xfrm>
        </p:spPr>
        <p:txBody>
          <a:bodyPr anchor="t">
            <a:normAutofit/>
          </a:bodyPr>
          <a:lstStyle/>
          <a:p>
            <a:r>
              <a:rPr lang="en-US" dirty="0">
                <a:solidFill>
                  <a:schemeClr val="accent6">
                    <a:lumMod val="75000"/>
                  </a:schemeClr>
                </a:solidFill>
              </a:rPr>
              <a:t>Summary</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39EDDCE4-11A8-44EB-9211-195E64D8E9EF}"/>
              </a:ext>
            </a:extLst>
          </p:cNvPr>
          <p:cNvSpPr>
            <a:spLocks noGrp="1"/>
          </p:cNvSpPr>
          <p:nvPr>
            <p:ph idx="1"/>
          </p:nvPr>
        </p:nvSpPr>
        <p:spPr>
          <a:xfrm>
            <a:off x="4179577" y="2111829"/>
            <a:ext cx="6782338" cy="3978075"/>
          </a:xfrm>
        </p:spPr>
        <p:txBody>
          <a:bodyPr anchor="t">
            <a:normAutofit/>
          </a:bodyPr>
          <a:lstStyle/>
          <a:p>
            <a:pPr marL="0" indent="0">
              <a:lnSpc>
                <a:spcPct val="101000"/>
              </a:lnSpc>
              <a:buNone/>
            </a:pPr>
            <a:r>
              <a:rPr lang="en-US" sz="1700" dirty="0">
                <a:solidFill>
                  <a:schemeClr val="tx2"/>
                </a:solidFill>
              </a:rPr>
              <a:t>Over the past few years, more and more news stories are focusing on which disease is currently in the midst of an outbreak. Looking at the national infection numbers for six different diseases, it is possible to predict which diseases will have a higher number of new infections over the next few years and which of the diseases are correlated to each other.</a:t>
            </a:r>
          </a:p>
          <a:p>
            <a:pPr marL="0" indent="0">
              <a:lnSpc>
                <a:spcPct val="101000"/>
              </a:lnSpc>
              <a:buNone/>
            </a:pPr>
            <a:r>
              <a:rPr lang="en-US" sz="1700" dirty="0">
                <a:solidFill>
                  <a:schemeClr val="tx2"/>
                </a:solidFill>
              </a:rPr>
              <a:t>Each disease that was analyzed has a different threshold for what an outbreak looks like. Because of this, each disease has had an outbreak over the past few years and has a chance of having another outbreak within the next few years.</a:t>
            </a:r>
          </a:p>
          <a:p>
            <a:pPr marL="0" indent="0">
              <a:lnSpc>
                <a:spcPct val="101000"/>
              </a:lnSpc>
              <a:buNone/>
            </a:pPr>
            <a:r>
              <a:rPr lang="en-US" sz="1700" dirty="0">
                <a:solidFill>
                  <a:schemeClr val="tx2"/>
                </a:solidFill>
              </a:rPr>
              <a:t>Of the analyzed diseases, the Whooping Cough, </a:t>
            </a:r>
            <a:r>
              <a:rPr lang="en-US" sz="1700" dirty="0" err="1">
                <a:solidFill>
                  <a:schemeClr val="tx2"/>
                </a:solidFill>
              </a:rPr>
              <a:t>h1n1</a:t>
            </a:r>
            <a:r>
              <a:rPr lang="en-US" sz="1700" dirty="0">
                <a:solidFill>
                  <a:schemeClr val="tx2"/>
                </a:solidFill>
              </a:rPr>
              <a:t> Flu, and </a:t>
            </a:r>
            <a:r>
              <a:rPr lang="en-US" sz="1700" dirty="0" err="1">
                <a:solidFill>
                  <a:schemeClr val="tx2"/>
                </a:solidFill>
              </a:rPr>
              <a:t>h3</a:t>
            </a:r>
            <a:r>
              <a:rPr lang="en-US" sz="1700" dirty="0">
                <a:solidFill>
                  <a:schemeClr val="tx2"/>
                </a:solidFill>
              </a:rPr>
              <a:t> Flu are all projected to have high numbers of infections over the next few years. Of these diseases, the </a:t>
            </a:r>
            <a:r>
              <a:rPr lang="en-US" sz="1700" dirty="0" err="1">
                <a:solidFill>
                  <a:schemeClr val="tx2"/>
                </a:solidFill>
              </a:rPr>
              <a:t>h3</a:t>
            </a:r>
            <a:r>
              <a:rPr lang="en-US" sz="1700" dirty="0">
                <a:solidFill>
                  <a:schemeClr val="tx2"/>
                </a:solidFill>
              </a:rPr>
              <a:t> Flu is the most likely to have the highest number of new infections.</a:t>
            </a:r>
          </a:p>
        </p:txBody>
      </p:sp>
      <p:pic>
        <p:nvPicPr>
          <p:cNvPr id="5" name="Summary">
            <a:hlinkClick r:id="" action="ppaction://media"/>
            <a:extLst>
              <a:ext uri="{FF2B5EF4-FFF2-40B4-BE49-F238E27FC236}">
                <a16:creationId xmlns:a16="http://schemas.microsoft.com/office/drawing/2014/main" id="{DE08220B-2568-4206-A051-2ED498302A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84607" y="6038285"/>
            <a:ext cx="609600" cy="609600"/>
          </a:xfrm>
          <a:prstGeom prst="rect">
            <a:avLst/>
          </a:prstGeom>
        </p:spPr>
      </p:pic>
    </p:spTree>
    <p:extLst>
      <p:ext uri="{BB962C8B-B14F-4D97-AF65-F5344CB8AC3E}">
        <p14:creationId xmlns:p14="http://schemas.microsoft.com/office/powerpoint/2010/main" val="11249975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9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Rectangle 18">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8"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25" name="Freeform: Shape 24">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ADF701-004B-42FD-AED9-8CEA6D45A5A5}"/>
              </a:ext>
            </a:extLst>
          </p:cNvPr>
          <p:cNvSpPr>
            <a:spLocks noGrp="1"/>
          </p:cNvSpPr>
          <p:nvPr>
            <p:ph type="title"/>
          </p:nvPr>
        </p:nvSpPr>
        <p:spPr>
          <a:xfrm>
            <a:off x="4179577" y="0"/>
            <a:ext cx="6782338" cy="748765"/>
          </a:xfrm>
        </p:spPr>
        <p:txBody>
          <a:bodyPr anchor="t">
            <a:normAutofit fontScale="90000"/>
          </a:bodyPr>
          <a:lstStyle/>
          <a:p>
            <a:r>
              <a:rPr lang="en-US" dirty="0">
                <a:solidFill>
                  <a:schemeClr val="accent6">
                    <a:lumMod val="75000"/>
                  </a:schemeClr>
                </a:solidFill>
              </a:rPr>
              <a:t>Sources</a:t>
            </a:r>
          </a:p>
        </p:txBody>
      </p:sp>
      <p:sp>
        <p:nvSpPr>
          <p:cNvPr id="27" name="Freeform: Shape 26">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E5C71FF0-8C5B-4437-BAD6-840B937718E5}"/>
              </a:ext>
            </a:extLst>
          </p:cNvPr>
          <p:cNvSpPr>
            <a:spLocks noGrp="1"/>
          </p:cNvSpPr>
          <p:nvPr>
            <p:ph idx="1"/>
          </p:nvPr>
        </p:nvSpPr>
        <p:spPr>
          <a:xfrm>
            <a:off x="4179577" y="629175"/>
            <a:ext cx="8012422" cy="6228826"/>
          </a:xfrm>
        </p:spPr>
        <p:txBody>
          <a:bodyPr anchor="t">
            <a:noAutofit/>
          </a:bodyPr>
          <a:lstStyle/>
          <a:p>
            <a:pPr>
              <a:lnSpc>
                <a:spcPct val="100000"/>
              </a:lnSpc>
              <a:spcBef>
                <a:spcPts val="0"/>
              </a:spcBef>
            </a:pPr>
            <a:r>
              <a:rPr lang="en-US" sz="900" dirty="0">
                <a:solidFill>
                  <a:schemeClr val="tx2"/>
                </a:solidFill>
              </a:rPr>
              <a:t>Galvin, G. (26 Aug. 2019) </a:t>
            </a:r>
            <a:r>
              <a:rPr lang="en-US" sz="900" i="1" dirty="0">
                <a:solidFill>
                  <a:schemeClr val="tx2"/>
                </a:solidFill>
              </a:rPr>
              <a:t>US News.</a:t>
            </a:r>
            <a:r>
              <a:rPr lang="en-US" sz="900" dirty="0">
                <a:solidFill>
                  <a:schemeClr val="tx2"/>
                </a:solidFill>
              </a:rPr>
              <a:t> “Measles cases tick up as officials warn of possible Disneyland exposure.” Retrieved 14 Sep. 2019 from </a:t>
            </a:r>
            <a:r>
              <a:rPr lang="en-US" sz="900" dirty="0">
                <a:solidFill>
                  <a:schemeClr val="tx2"/>
                </a:solidFill>
                <a:hlinkClick r:id="rId2"/>
              </a:rPr>
              <a:t>https://www.usnews.com/news/healthiest-communities/articles/2019-08-26/measles-cases-rise-to-1215-amid-disneyland-warning</a:t>
            </a:r>
            <a:endParaRPr lang="en-US" sz="900" dirty="0">
              <a:solidFill>
                <a:schemeClr val="tx2"/>
              </a:solidFill>
            </a:endParaRPr>
          </a:p>
          <a:p>
            <a:pPr>
              <a:lnSpc>
                <a:spcPct val="100000"/>
              </a:lnSpc>
              <a:spcBef>
                <a:spcPts val="0"/>
              </a:spcBef>
            </a:pPr>
            <a:r>
              <a:rPr lang="en-US" sz="900" i="1" dirty="0">
                <a:solidFill>
                  <a:schemeClr val="tx2"/>
                </a:solidFill>
              </a:rPr>
              <a:t>Fox News.</a:t>
            </a:r>
            <a:r>
              <a:rPr lang="en-US" sz="900" dirty="0">
                <a:solidFill>
                  <a:schemeClr val="tx2"/>
                </a:solidFill>
              </a:rPr>
              <a:t> (29 Dec. 2018) “Officials warn about increased flu activity across the country.” Retrieved 14 Sep. 2019 from </a:t>
            </a:r>
            <a:r>
              <a:rPr lang="en-US" sz="900" dirty="0">
                <a:solidFill>
                  <a:schemeClr val="tx2"/>
                </a:solidFill>
                <a:hlinkClick r:id="rId3"/>
              </a:rPr>
              <a:t>https://video.foxnews.com/v/5984425255001/#sp=show-clips</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a:t>
            </a:r>
            <a:r>
              <a:rPr lang="en-US" sz="900" dirty="0">
                <a:solidFill>
                  <a:schemeClr val="tx2"/>
                </a:solidFill>
              </a:rPr>
              <a:t> “CDC global health in the news.” Retrieved 14 Sep. 2019 from </a:t>
            </a:r>
            <a:r>
              <a:rPr lang="en-US" sz="900" dirty="0">
                <a:solidFill>
                  <a:schemeClr val="tx2"/>
                </a:solidFill>
                <a:hlinkClick r:id="rId4"/>
              </a:rPr>
              <a:t>https://www.cdc.gov/globalhealth/inthenews.htm</a:t>
            </a:r>
            <a:endParaRPr lang="en-US" sz="900" i="1" dirty="0">
              <a:solidFill>
                <a:schemeClr val="tx2"/>
              </a:solidFill>
            </a:endParaRPr>
          </a:p>
          <a:p>
            <a:pPr>
              <a:lnSpc>
                <a:spcPct val="100000"/>
              </a:lnSpc>
              <a:spcBef>
                <a:spcPts val="0"/>
              </a:spcBef>
            </a:pPr>
            <a:r>
              <a:rPr lang="en-US" sz="900" i="1" dirty="0">
                <a:solidFill>
                  <a:schemeClr val="tx2"/>
                </a:solidFill>
              </a:rPr>
              <a:t>Baylor College of Medicine. </a:t>
            </a:r>
            <a:r>
              <a:rPr lang="en-US" sz="900" dirty="0">
                <a:solidFill>
                  <a:schemeClr val="tx2"/>
                </a:solidFill>
              </a:rPr>
              <a:t>“Introduction to infectious diseases.” Retrieved 14 Sep. 2019 from </a:t>
            </a:r>
            <a:r>
              <a:rPr lang="en-US" sz="900" dirty="0">
                <a:solidFill>
                  <a:schemeClr val="tx2"/>
                </a:solidFill>
                <a:hlinkClick r:id="rId5"/>
              </a:rPr>
              <a:t>https://www.bcm.edu/departments/molecular-virology-and-microbiology/emerging-infections-and-biodefense/introduction-to-infectious-diseases</a:t>
            </a:r>
            <a:endParaRPr lang="en-US" sz="900" i="1" dirty="0">
              <a:solidFill>
                <a:schemeClr val="tx2"/>
              </a:solidFill>
            </a:endParaRPr>
          </a:p>
          <a:p>
            <a:pPr>
              <a:lnSpc>
                <a:spcPct val="100000"/>
              </a:lnSpc>
              <a:spcBef>
                <a:spcPts val="0"/>
              </a:spcBef>
            </a:pPr>
            <a:r>
              <a:rPr lang="en-US" sz="900" i="1" dirty="0">
                <a:solidFill>
                  <a:schemeClr val="tx2"/>
                </a:solidFill>
              </a:rPr>
              <a:t>Center for Disease Control and Prevention. </a:t>
            </a:r>
            <a:r>
              <a:rPr lang="en-US" sz="900" dirty="0">
                <a:solidFill>
                  <a:schemeClr val="tx2"/>
                </a:solidFill>
              </a:rPr>
              <a:t>“Flu view: National, regional, and state level outpatient illness and viral surveillance.” Retrieved 31 Aug. 2019 from </a:t>
            </a:r>
            <a:r>
              <a:rPr lang="en-US" sz="900" u="sng" dirty="0">
                <a:solidFill>
                  <a:schemeClr val="tx2"/>
                </a:solidFill>
                <a:hlinkClick r:id="rId6"/>
              </a:rPr>
              <a:t>https://gis.cdc.gov/grasp/fluview/fluportaldashboard.html</a:t>
            </a:r>
            <a:endParaRPr lang="en-US" sz="900" dirty="0">
              <a:solidFill>
                <a:schemeClr val="tx2"/>
              </a:solidFill>
            </a:endParaRPr>
          </a:p>
          <a:p>
            <a:pPr>
              <a:lnSpc>
                <a:spcPct val="100000"/>
              </a:lnSpc>
              <a:spcBef>
                <a:spcPts val="0"/>
              </a:spcBef>
            </a:pPr>
            <a:r>
              <a:rPr lang="en-US" sz="900" i="1" dirty="0">
                <a:solidFill>
                  <a:schemeClr val="tx2"/>
                </a:solidFill>
              </a:rPr>
              <a:t>Center for Disease Control and Prevention. </a:t>
            </a:r>
            <a:r>
              <a:rPr lang="en-US" sz="900" dirty="0">
                <a:solidFill>
                  <a:schemeClr val="tx2"/>
                </a:solidFill>
              </a:rPr>
              <a:t>“Flu view: Age group distribution of influenza positive specimens reported by public health laboratories, national summary, 2018-19 influenza season through the week ending August 24, 2019.” Retrieved 31 Aug. 2019 from </a:t>
            </a:r>
            <a:r>
              <a:rPr lang="en-US" sz="900" u="sng" dirty="0">
                <a:solidFill>
                  <a:schemeClr val="tx2"/>
                </a:solidFill>
                <a:hlinkClick r:id="rId7"/>
              </a:rPr>
              <a:t>https://gis.cdc.gov/grasp/fluview/flu_by_age_virus.html</a:t>
            </a:r>
            <a:endParaRPr lang="en-US" sz="900" dirty="0">
              <a:solidFill>
                <a:schemeClr val="tx2"/>
              </a:solidFill>
            </a:endParaRPr>
          </a:p>
          <a:p>
            <a:pPr>
              <a:lnSpc>
                <a:spcPct val="100000"/>
              </a:lnSpc>
              <a:spcBef>
                <a:spcPts val="0"/>
              </a:spcBef>
            </a:pPr>
            <a:r>
              <a:rPr lang="en-US" sz="900" i="1" dirty="0">
                <a:solidFill>
                  <a:schemeClr val="tx2"/>
                </a:solidFill>
              </a:rPr>
              <a:t>Center for Disease Control and Prevention. </a:t>
            </a:r>
            <a:r>
              <a:rPr lang="en-US" sz="900" dirty="0">
                <a:solidFill>
                  <a:schemeClr val="tx2"/>
                </a:solidFill>
              </a:rPr>
              <a:t>“Overview of influenza surveillance in the United States.” Retrieved 31 Aug. 2019 from </a:t>
            </a:r>
            <a:r>
              <a:rPr lang="en-US" sz="900" u="sng" dirty="0">
                <a:solidFill>
                  <a:schemeClr val="tx2"/>
                </a:solidFill>
                <a:hlinkClick r:id="rId8"/>
              </a:rPr>
              <a:t>https://www.cdc.gov/flu/weekly/overview.html</a:t>
            </a:r>
            <a:r>
              <a:rPr lang="en-US" sz="900" dirty="0">
                <a:solidFill>
                  <a:schemeClr val="tx2"/>
                </a:solidFill>
              </a:rPr>
              <a:t> </a:t>
            </a:r>
          </a:p>
          <a:p>
            <a:pPr>
              <a:lnSpc>
                <a:spcPct val="100000"/>
              </a:lnSpc>
              <a:spcBef>
                <a:spcPts val="0"/>
              </a:spcBef>
            </a:pPr>
            <a:r>
              <a:rPr lang="en-US" sz="900" i="1" dirty="0">
                <a:solidFill>
                  <a:schemeClr val="tx2"/>
                </a:solidFill>
              </a:rPr>
              <a:t>Center for Disease Control and Prevention.</a:t>
            </a:r>
            <a:r>
              <a:rPr lang="en-US" sz="900" dirty="0">
                <a:solidFill>
                  <a:schemeClr val="tx2"/>
                </a:solidFill>
              </a:rPr>
              <a:t> “Measles cases in 2019.” Retrieved on 31 Aug. 2019 from </a:t>
            </a:r>
            <a:r>
              <a:rPr lang="en-US" sz="900" u="sng" dirty="0">
                <a:solidFill>
                  <a:schemeClr val="tx2"/>
                </a:solidFill>
                <a:hlinkClick r:id="rId9"/>
              </a:rPr>
              <a:t>https://www.cdc.gov/measles/cases-outbreaks.html</a:t>
            </a:r>
            <a:endParaRPr lang="en-US" sz="900" dirty="0">
              <a:solidFill>
                <a:schemeClr val="tx2"/>
              </a:solidFill>
            </a:endParaRPr>
          </a:p>
          <a:p>
            <a:pPr>
              <a:lnSpc>
                <a:spcPct val="100000"/>
              </a:lnSpc>
              <a:spcBef>
                <a:spcPts val="0"/>
              </a:spcBef>
            </a:pPr>
            <a:r>
              <a:rPr lang="en-US" sz="900" i="1" dirty="0">
                <a:solidFill>
                  <a:schemeClr val="tx2"/>
                </a:solidFill>
              </a:rPr>
              <a:t>Rockland County.</a:t>
            </a:r>
            <a:r>
              <a:rPr lang="en-US" sz="900" dirty="0">
                <a:solidFill>
                  <a:schemeClr val="tx2"/>
                </a:solidFill>
              </a:rPr>
              <a:t> “Measles information.” Retrieved 31 Aug. 2019 from </a:t>
            </a:r>
            <a:r>
              <a:rPr lang="en-US" sz="900" u="sng" dirty="0">
                <a:solidFill>
                  <a:schemeClr val="tx2"/>
                </a:solidFill>
                <a:hlinkClick r:id="rId10"/>
              </a:rPr>
              <a:t>http://rocklandgov.com/departments/health/measles-information/</a:t>
            </a:r>
            <a:endParaRPr lang="en-US" sz="900" dirty="0">
              <a:solidFill>
                <a:schemeClr val="tx2"/>
              </a:solidFill>
            </a:endParaRPr>
          </a:p>
          <a:p>
            <a:pPr>
              <a:lnSpc>
                <a:spcPct val="100000"/>
              </a:lnSpc>
              <a:spcBef>
                <a:spcPts val="0"/>
              </a:spcBef>
            </a:pPr>
            <a:r>
              <a:rPr lang="en-US" sz="900" i="1" dirty="0">
                <a:solidFill>
                  <a:schemeClr val="tx2"/>
                </a:solidFill>
              </a:rPr>
              <a:t>NYC Health.</a:t>
            </a:r>
            <a:r>
              <a:rPr lang="en-US" sz="900" dirty="0">
                <a:solidFill>
                  <a:schemeClr val="tx2"/>
                </a:solidFill>
              </a:rPr>
              <a:t> “Measles.” Retrieved 31 Aug. 2019 from </a:t>
            </a:r>
            <a:r>
              <a:rPr lang="en-US" sz="900" u="sng" dirty="0">
                <a:solidFill>
                  <a:schemeClr val="tx2"/>
                </a:solidFill>
                <a:hlinkClick r:id="rId11"/>
              </a:rPr>
              <a:t>https://www1.nyc.gov/site/doh/health/health-topics/measles.page</a:t>
            </a:r>
            <a:endParaRPr lang="en-US" sz="900" dirty="0">
              <a:solidFill>
                <a:schemeClr val="tx2"/>
              </a:solidFill>
            </a:endParaRPr>
          </a:p>
          <a:p>
            <a:pPr>
              <a:lnSpc>
                <a:spcPct val="100000"/>
              </a:lnSpc>
              <a:spcBef>
                <a:spcPts val="0"/>
              </a:spcBef>
            </a:pPr>
            <a:r>
              <a:rPr lang="en-US" sz="900" i="1" dirty="0">
                <a:solidFill>
                  <a:schemeClr val="tx2"/>
                </a:solidFill>
              </a:rPr>
              <a:t>Washington State Department of Health.</a:t>
            </a:r>
            <a:r>
              <a:rPr lang="en-US" sz="900" dirty="0">
                <a:solidFill>
                  <a:schemeClr val="tx2"/>
                </a:solidFill>
              </a:rPr>
              <a:t> “Measles 2019.” Retrieved 31 Aug. 2019 from </a:t>
            </a:r>
            <a:r>
              <a:rPr lang="en-US" sz="900" u="sng" dirty="0">
                <a:solidFill>
                  <a:schemeClr val="tx2"/>
                </a:solidFill>
                <a:hlinkClick r:id="rId12"/>
              </a:rPr>
              <a:t>https://www.doh.wa.gov/YouandYourFamily/IllnessandDisease/Measles/Measles2019</a:t>
            </a:r>
            <a:endParaRPr lang="en-US" sz="900" dirty="0">
              <a:solidFill>
                <a:schemeClr val="tx2"/>
              </a:solidFill>
            </a:endParaRPr>
          </a:p>
          <a:p>
            <a:pPr>
              <a:lnSpc>
                <a:spcPct val="100000"/>
              </a:lnSpc>
              <a:spcBef>
                <a:spcPts val="0"/>
              </a:spcBef>
            </a:pPr>
            <a:r>
              <a:rPr lang="en-US" sz="900" i="1" dirty="0">
                <a:solidFill>
                  <a:schemeClr val="tx2"/>
                </a:solidFill>
              </a:rPr>
              <a:t>California Department of Public Health.</a:t>
            </a:r>
            <a:r>
              <a:rPr lang="en-US" sz="900" dirty="0">
                <a:solidFill>
                  <a:schemeClr val="tx2"/>
                </a:solidFill>
              </a:rPr>
              <a:t> “Measles.” Retrieved 31 Aug. 2019 from </a:t>
            </a:r>
            <a:r>
              <a:rPr lang="en-US" sz="900" u="sng" dirty="0">
                <a:solidFill>
                  <a:schemeClr val="tx2"/>
                </a:solidFill>
                <a:hlinkClick r:id="rId13"/>
              </a:rPr>
              <a:t>https://www.cdph.ca.gov/Programs/CID/DCDC/Pages/Immunization/measles.aspx</a:t>
            </a:r>
            <a:endParaRPr lang="en-US" sz="900" dirty="0">
              <a:solidFill>
                <a:schemeClr val="tx2"/>
              </a:solidFill>
            </a:endParaRPr>
          </a:p>
          <a:p>
            <a:pPr>
              <a:lnSpc>
                <a:spcPct val="100000"/>
              </a:lnSpc>
              <a:spcBef>
                <a:spcPts val="0"/>
              </a:spcBef>
            </a:pPr>
            <a:r>
              <a:rPr lang="en-US" sz="900" i="1" dirty="0">
                <a:solidFill>
                  <a:schemeClr val="tx2"/>
                </a:solidFill>
              </a:rPr>
              <a:t>City of El Paso.</a:t>
            </a:r>
            <a:r>
              <a:rPr lang="en-US" sz="900" dirty="0">
                <a:solidFill>
                  <a:schemeClr val="tx2"/>
                </a:solidFill>
              </a:rPr>
              <a:t> “Measles Information.” Retrieved 31 Aug. 2019 from </a:t>
            </a:r>
            <a:r>
              <a:rPr lang="en-US" sz="900" u="sng" dirty="0">
                <a:solidFill>
                  <a:schemeClr val="tx2"/>
                </a:solidFill>
                <a:hlinkClick r:id="rId14"/>
              </a:rPr>
              <a:t>http://www.elpasotexas.gov/health/public%20health/current-events/measles-information</a:t>
            </a:r>
            <a:endParaRPr lang="en-US" sz="900" dirty="0">
              <a:solidFill>
                <a:schemeClr val="tx2"/>
              </a:solidFill>
            </a:endParaRPr>
          </a:p>
          <a:p>
            <a:pPr>
              <a:lnSpc>
                <a:spcPct val="100000"/>
              </a:lnSpc>
              <a:spcBef>
                <a:spcPts val="0"/>
              </a:spcBef>
            </a:pPr>
            <a:r>
              <a:rPr lang="en-US" sz="900" i="1" dirty="0">
                <a:solidFill>
                  <a:schemeClr val="tx2"/>
                </a:solidFill>
              </a:rPr>
              <a:t>New York State Department of Health. </a:t>
            </a:r>
            <a:r>
              <a:rPr lang="en-US" sz="900" dirty="0">
                <a:solidFill>
                  <a:schemeClr val="tx2"/>
                </a:solidFill>
              </a:rPr>
              <a:t>“Joint statement from New York State Department of Health and Wyoming County Department of Health: measles investigation.” Retrieved 31 Aug. 2019 from </a:t>
            </a:r>
            <a:r>
              <a:rPr lang="en-US" sz="900" u="sng" dirty="0">
                <a:solidFill>
                  <a:schemeClr val="tx2"/>
                </a:solidFill>
                <a:hlinkClick r:id="rId15"/>
              </a:rPr>
              <a:t>https://www.health.ny.gov/press/releases/2019/2019-08-08_doh_wyoming_county_measles_joint_release.htm</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a:t>
            </a:r>
            <a:r>
              <a:rPr lang="en-US" sz="900" dirty="0">
                <a:solidFill>
                  <a:schemeClr val="tx2"/>
                </a:solidFill>
              </a:rPr>
              <a:t> “Pertussis (Whooping Cough) Surveillance &amp; Reporting.” Retrieved 31 Aug. 2019 from </a:t>
            </a:r>
            <a:r>
              <a:rPr lang="en-US" sz="900" u="sng" dirty="0">
                <a:solidFill>
                  <a:schemeClr val="tx2"/>
                </a:solidFill>
                <a:hlinkClick r:id="rId16"/>
              </a:rPr>
              <a:t>https://www.cdc.gov/pertussis/surv-reporting.html</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 </a:t>
            </a:r>
            <a:r>
              <a:rPr lang="en-US" sz="900" dirty="0">
                <a:solidFill>
                  <a:schemeClr val="tx2"/>
                </a:solidFill>
              </a:rPr>
              <a:t>“Pertussis (Whooping Cough) Pertussis incidence by age group and year (1990-2017).” Retrieved 31 Aug. 2019 from </a:t>
            </a:r>
            <a:r>
              <a:rPr lang="en-US" sz="900" u="sng" dirty="0">
                <a:solidFill>
                  <a:schemeClr val="tx2"/>
                </a:solidFill>
                <a:hlinkClick r:id="rId17"/>
              </a:rPr>
              <a:t>https://www.cdc.gov/pertussis/surv-reporting/cases-by-age-group-and-year.html</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a:t>
            </a:r>
            <a:r>
              <a:rPr lang="en-US" sz="900" dirty="0">
                <a:solidFill>
                  <a:schemeClr val="tx2"/>
                </a:solidFill>
              </a:rPr>
              <a:t> “Pertussis (whooping cough) Pertussis cases by year.” Retrieved 31 Aug. 2019 from </a:t>
            </a:r>
            <a:r>
              <a:rPr lang="en-US" sz="900" u="sng" dirty="0">
                <a:solidFill>
                  <a:schemeClr val="tx2"/>
                </a:solidFill>
                <a:hlinkClick r:id="rId18"/>
              </a:rPr>
              <a:t>https://www.cdc.gov/pertussis/surv-reporting/cases-by-year.html</a:t>
            </a:r>
            <a:endParaRPr lang="en-US" sz="900" dirty="0">
              <a:solidFill>
                <a:schemeClr val="tx2"/>
              </a:solidFill>
            </a:endParaRPr>
          </a:p>
          <a:p>
            <a:pPr>
              <a:lnSpc>
                <a:spcPct val="100000"/>
              </a:lnSpc>
              <a:spcBef>
                <a:spcPts val="0"/>
              </a:spcBef>
            </a:pPr>
            <a:r>
              <a:rPr lang="en-US" sz="900" u="sng" dirty="0">
                <a:solidFill>
                  <a:schemeClr val="tx2"/>
                </a:solidFill>
              </a:rPr>
              <a:t>Summary Tables</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a:t>
            </a:r>
            <a:r>
              <a:rPr lang="en-US" sz="900" dirty="0">
                <a:solidFill>
                  <a:schemeClr val="tx2"/>
                </a:solidFill>
              </a:rPr>
              <a:t> “National Notifiable Infectious Diseases and Conditions: United States (2017).” Retrieved 5 Sep. 2019 from </a:t>
            </a:r>
            <a:r>
              <a:rPr lang="en-US" sz="900" u="sng" dirty="0">
                <a:solidFill>
                  <a:schemeClr val="tx2"/>
                </a:solidFill>
                <a:hlinkClick r:id="rId19"/>
              </a:rPr>
              <a:t>https://wonder.cdc.gov/nndss/static/2017/annual/2017-table4.html</a:t>
            </a:r>
            <a:endParaRPr lang="en-US" sz="900" dirty="0">
              <a:solidFill>
                <a:schemeClr val="tx2"/>
              </a:solidFill>
            </a:endParaRPr>
          </a:p>
          <a:p>
            <a:pPr>
              <a:lnSpc>
                <a:spcPct val="100000"/>
              </a:lnSpc>
              <a:spcBef>
                <a:spcPts val="0"/>
              </a:spcBef>
            </a:pPr>
            <a:r>
              <a:rPr lang="en-US" sz="900" i="1" dirty="0">
                <a:solidFill>
                  <a:schemeClr val="tx2"/>
                </a:solidFill>
              </a:rPr>
              <a:t>Centers for Disease Control and Prevention.</a:t>
            </a:r>
            <a:r>
              <a:rPr lang="en-US" sz="900" dirty="0">
                <a:solidFill>
                  <a:schemeClr val="tx2"/>
                </a:solidFill>
              </a:rPr>
              <a:t> “National Notifiable Infectious Diseases and Conditions: United States (2016).” Retrieved 5 Sep. 2019 from </a:t>
            </a:r>
            <a:r>
              <a:rPr lang="en-US" sz="900" u="sng" dirty="0">
                <a:solidFill>
                  <a:schemeClr val="tx2"/>
                </a:solidFill>
                <a:hlinkClick r:id="rId20"/>
              </a:rPr>
              <a:t>https://wonder.cdc.gov/nndss/static/2016/annual/2016-table4.html</a:t>
            </a:r>
            <a:endParaRPr lang="en-US" sz="900" u="sng" dirty="0">
              <a:solidFill>
                <a:schemeClr val="tx2"/>
              </a:solidFill>
            </a:endParaRPr>
          </a:p>
          <a:p>
            <a:pPr>
              <a:lnSpc>
                <a:spcPct val="100000"/>
              </a:lnSpc>
              <a:spcBef>
                <a:spcPts val="0"/>
              </a:spcBef>
            </a:pPr>
            <a:r>
              <a:rPr lang="en-US" sz="900" dirty="0">
                <a:solidFill>
                  <a:schemeClr val="tx2"/>
                </a:solidFill>
              </a:rPr>
              <a:t>Statistical tools for high-throughput data analysis. “</a:t>
            </a:r>
            <a:r>
              <a:rPr lang="en-US" sz="900" dirty="0" err="1">
                <a:solidFill>
                  <a:schemeClr val="tx2"/>
                </a:solidFill>
              </a:rPr>
              <a:t>ggplot2</a:t>
            </a:r>
            <a:r>
              <a:rPr lang="en-US" sz="900" dirty="0">
                <a:solidFill>
                  <a:schemeClr val="tx2"/>
                </a:solidFill>
              </a:rPr>
              <a:t>: Quick correlation matrix heatmap – R software and data visualization. Retrieved 19 Sep. 2019 from </a:t>
            </a:r>
            <a:r>
              <a:rPr lang="en-US" sz="900" dirty="0">
                <a:solidFill>
                  <a:schemeClr val="tx2"/>
                </a:solidFill>
                <a:hlinkClick r:id="rId21"/>
              </a:rPr>
              <a:t>http://www.sthda.com/english/wiki/ggplot2-quick-correlation-matrix-heatmap-r-software-and-data-visualization</a:t>
            </a:r>
            <a:endParaRPr lang="en-US" sz="900" dirty="0">
              <a:solidFill>
                <a:schemeClr val="tx2"/>
              </a:solidFill>
            </a:endParaRPr>
          </a:p>
          <a:p>
            <a:pPr>
              <a:lnSpc>
                <a:spcPct val="100000"/>
              </a:lnSpc>
              <a:spcBef>
                <a:spcPts val="0"/>
              </a:spcBef>
            </a:pPr>
            <a:r>
              <a:rPr lang="en-US" sz="900" dirty="0">
                <a:solidFill>
                  <a:schemeClr val="tx2"/>
                </a:solidFill>
              </a:rPr>
              <a:t>Immunization Action Coalition. “Pertussis (Whooping Cough) questions and answers.” Retrieved 19 Sep. 2019 from </a:t>
            </a:r>
            <a:r>
              <a:rPr lang="en-US" sz="900" dirty="0">
                <a:solidFill>
                  <a:schemeClr val="tx2"/>
                </a:solidFill>
                <a:hlinkClick r:id="rId22"/>
              </a:rPr>
              <a:t>https://www.immunize.org/catg.d/p4212.pdf</a:t>
            </a:r>
            <a:endParaRPr lang="en-US" sz="900" dirty="0">
              <a:solidFill>
                <a:schemeClr val="tx2"/>
              </a:solidFill>
            </a:endParaRPr>
          </a:p>
          <a:p>
            <a:pPr>
              <a:lnSpc>
                <a:spcPct val="100000"/>
              </a:lnSpc>
              <a:spcBef>
                <a:spcPts val="0"/>
              </a:spcBef>
            </a:pPr>
            <a:r>
              <a:rPr lang="en-US" sz="900" dirty="0">
                <a:solidFill>
                  <a:schemeClr val="tx2"/>
                </a:solidFill>
              </a:rPr>
              <a:t>Centers for Disease Control and Prevention. “Influenza (Flu) Upcoming 2019-2020 Flu Season.” Retrieved 19 Sep. 20190 from </a:t>
            </a:r>
            <a:r>
              <a:rPr lang="en-US" sz="900" dirty="0">
                <a:solidFill>
                  <a:schemeClr val="tx2"/>
                </a:solidFill>
                <a:hlinkClick r:id="rId23"/>
              </a:rPr>
              <a:t>https://www.cdc.gov/flu/season/flu-season-2019-2020.htm</a:t>
            </a:r>
            <a:endParaRPr lang="en-US" sz="900" dirty="0">
              <a:solidFill>
                <a:schemeClr val="tx2"/>
              </a:solidFill>
            </a:endParaRPr>
          </a:p>
          <a:p>
            <a:pPr>
              <a:lnSpc>
                <a:spcPct val="100000"/>
              </a:lnSpc>
              <a:spcBef>
                <a:spcPts val="0"/>
              </a:spcBef>
            </a:pPr>
            <a:r>
              <a:rPr lang="en-US" sz="900" dirty="0">
                <a:solidFill>
                  <a:schemeClr val="tx2"/>
                </a:solidFill>
              </a:rPr>
              <a:t>Centers for Disease Control and Protection. “H1N1 Flu.” Retrieved 19 Sep. 2019 from </a:t>
            </a:r>
            <a:r>
              <a:rPr lang="en-US" sz="900" dirty="0">
                <a:solidFill>
                  <a:schemeClr val="tx2"/>
                </a:solidFill>
                <a:hlinkClick r:id="rId24"/>
              </a:rPr>
              <a:t>https://www.cdc.gov/h1n1flu/vaccination/general.htm</a:t>
            </a:r>
            <a:endParaRPr lang="en-US" sz="900" dirty="0">
              <a:solidFill>
                <a:schemeClr val="tx2"/>
              </a:solidFill>
            </a:endParaRPr>
          </a:p>
          <a:p>
            <a:pPr>
              <a:lnSpc>
                <a:spcPct val="100000"/>
              </a:lnSpc>
              <a:spcBef>
                <a:spcPts val="0"/>
              </a:spcBef>
            </a:pPr>
            <a:r>
              <a:rPr lang="en-US" sz="900" dirty="0">
                <a:solidFill>
                  <a:schemeClr val="tx2"/>
                </a:solidFill>
              </a:rPr>
              <a:t>Centers for Disease Control and Prevention. “Influenza (Flu) Types of Influenza Viruses.” Retrieved 19 Sep. 2019 from </a:t>
            </a:r>
            <a:r>
              <a:rPr lang="en-US" sz="900" dirty="0">
                <a:solidFill>
                  <a:schemeClr val="tx2"/>
                </a:solidFill>
                <a:hlinkClick r:id="rId25"/>
              </a:rPr>
              <a:t>https://www.cdc.gov/flu/about/viruses/types.htm</a:t>
            </a:r>
            <a:endParaRPr lang="en-US" sz="900" dirty="0">
              <a:solidFill>
                <a:schemeClr val="tx2"/>
              </a:solidFill>
            </a:endParaRPr>
          </a:p>
          <a:p>
            <a:pPr>
              <a:lnSpc>
                <a:spcPct val="100000"/>
              </a:lnSpc>
              <a:spcBef>
                <a:spcPts val="0"/>
              </a:spcBef>
            </a:pPr>
            <a:r>
              <a:rPr lang="en-US" sz="900" dirty="0">
                <a:solidFill>
                  <a:schemeClr val="tx2"/>
                </a:solidFill>
              </a:rPr>
              <a:t>May, A. (25 Feb. 2019) USA Today. “Flu outbreak with second strain could last until May. What you need to know.” Retrieved 19 Sep. 2019 from </a:t>
            </a:r>
            <a:r>
              <a:rPr lang="en-US" sz="900" dirty="0">
                <a:solidFill>
                  <a:schemeClr val="tx2"/>
                </a:solidFill>
                <a:hlinkClick r:id="rId26"/>
              </a:rPr>
              <a:t>https://www.usatoday.com/story/news/health/2019/02/25/flu-season-2019-severe-strain-rise-what-you-should-know/2978595002/</a:t>
            </a:r>
            <a:endParaRPr lang="en-US" sz="900" dirty="0">
              <a:solidFill>
                <a:schemeClr val="tx2"/>
              </a:solidFill>
            </a:endParaRPr>
          </a:p>
        </p:txBody>
      </p:sp>
    </p:spTree>
    <p:extLst>
      <p:ext uri="{BB962C8B-B14F-4D97-AF65-F5344CB8AC3E}">
        <p14:creationId xmlns:p14="http://schemas.microsoft.com/office/powerpoint/2010/main" val="30664997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1623799-6B7F-41B1-B7B4-F78C2828C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10" name="Freeform 5">
              <a:extLst>
                <a:ext uri="{FF2B5EF4-FFF2-40B4-BE49-F238E27FC236}">
                  <a16:creationId xmlns:a16="http://schemas.microsoft.com/office/drawing/2014/main" id="{967C15C7-3131-4066-AB4E-483601721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1" name="Freeform 9">
              <a:extLst>
                <a:ext uri="{FF2B5EF4-FFF2-40B4-BE49-F238E27FC236}">
                  <a16:creationId xmlns:a16="http://schemas.microsoft.com/office/drawing/2014/main" id="{664FD385-BAB9-4368-8D28-0D361A9F58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12" name="Freeform 13">
              <a:extLst>
                <a:ext uri="{FF2B5EF4-FFF2-40B4-BE49-F238E27FC236}">
                  <a16:creationId xmlns:a16="http://schemas.microsoft.com/office/drawing/2014/main" id="{E6A741B7-D871-4BE0-AE84-6ABD96DF60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14" name="Freeform 57">
            <a:extLst>
              <a:ext uri="{FF2B5EF4-FFF2-40B4-BE49-F238E27FC236}">
                <a16:creationId xmlns:a16="http://schemas.microsoft.com/office/drawing/2014/main" id="{9A396EE4-73AE-42F5-B20D-3AC542A59E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16" name="Group 15">
            <a:extLst>
              <a:ext uri="{FF2B5EF4-FFF2-40B4-BE49-F238E27FC236}">
                <a16:creationId xmlns:a16="http://schemas.microsoft.com/office/drawing/2014/main" id="{CDA05887-E135-471E-BF04-F3572A3050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17" name="Freeform 206">
              <a:extLst>
                <a:ext uri="{FF2B5EF4-FFF2-40B4-BE49-F238E27FC236}">
                  <a16:creationId xmlns:a16="http://schemas.microsoft.com/office/drawing/2014/main" id="{2526E7F7-EE92-4AED-8B13-22818008EB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18" name="Freeform 211">
              <a:extLst>
                <a:ext uri="{FF2B5EF4-FFF2-40B4-BE49-F238E27FC236}">
                  <a16:creationId xmlns:a16="http://schemas.microsoft.com/office/drawing/2014/main" id="{EDF5FBA7-23EA-4304-96CB-E695B5B128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9" name="Straight Connector 18">
              <a:extLst>
                <a:ext uri="{FF2B5EF4-FFF2-40B4-BE49-F238E27FC236}">
                  <a16:creationId xmlns:a16="http://schemas.microsoft.com/office/drawing/2014/main" id="{71D9F16C-94B8-4AD0-8D90-B71DD3F558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F654571F-D8C6-4FBC-8661-887F5AE1E2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761A8729-C9BC-4D7B-B0E3-3F8BB73E03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710" y="6615"/>
            <a:ext cx="12187263" cy="6858000"/>
          </a:xfrm>
          <a:prstGeom prst="rect">
            <a:avLst/>
          </a:prstGeom>
        </p:spPr>
      </p:pic>
      <p:sp>
        <p:nvSpPr>
          <p:cNvPr id="25" name="Rectangle 24">
            <a:extLst>
              <a:ext uri="{FF2B5EF4-FFF2-40B4-BE49-F238E27FC236}">
                <a16:creationId xmlns:a16="http://schemas.microsoft.com/office/drawing/2014/main" id="{C470100B-B6D4-4558-A832-946D354B8D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7">
            <a:extLst>
              <a:ext uri="{FF2B5EF4-FFF2-40B4-BE49-F238E27FC236}">
                <a16:creationId xmlns:a16="http://schemas.microsoft.com/office/drawing/2014/main" id="{5BAC5087-B362-46E8-8DF2-F5E7956DDD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081D036-DDA4-4E0A-AD60-919E0FDF623F}"/>
              </a:ext>
            </a:extLst>
          </p:cNvPr>
          <p:cNvPicPr>
            <a:picLocks noChangeAspect="1"/>
          </p:cNvPicPr>
          <p:nvPr/>
        </p:nvPicPr>
        <p:blipFill rotWithShape="1">
          <a:blip r:embed="rId5"/>
          <a:srcRect l="3679" r="2393" b="2"/>
          <a:stretch/>
        </p:blipFill>
        <p:spPr>
          <a:xfrm>
            <a:off x="5337548" y="670965"/>
            <a:ext cx="6189620" cy="5516602"/>
          </a:xfrm>
          <a:prstGeom prst="rect">
            <a:avLst/>
          </a:prstGeom>
        </p:spPr>
      </p:pic>
      <p:sp>
        <p:nvSpPr>
          <p:cNvPr id="29" name="Freeform 18">
            <a:extLst>
              <a:ext uri="{FF2B5EF4-FFF2-40B4-BE49-F238E27FC236}">
                <a16:creationId xmlns:a16="http://schemas.microsoft.com/office/drawing/2014/main" id="{A37732D7-C03E-4955-B9D4-35B3BD360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ounded Rectangle 8">
            <a:extLst>
              <a:ext uri="{FF2B5EF4-FFF2-40B4-BE49-F238E27FC236}">
                <a16:creationId xmlns:a16="http://schemas.microsoft.com/office/drawing/2014/main" id="{966DF526-D5B1-4408-892B-11BD9F4B11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51B7A6-3E6F-47AB-8733-35DFF6DBF19F}"/>
              </a:ext>
            </a:extLst>
          </p:cNvPr>
          <p:cNvSpPr>
            <a:spLocks noGrp="1"/>
          </p:cNvSpPr>
          <p:nvPr>
            <p:ph type="title"/>
          </p:nvPr>
        </p:nvSpPr>
        <p:spPr>
          <a:xfrm>
            <a:off x="1068236" y="1023867"/>
            <a:ext cx="3793678" cy="3349641"/>
          </a:xfrm>
        </p:spPr>
        <p:txBody>
          <a:bodyPr vert="horz" lIns="91440" tIns="45720" rIns="91440" bIns="45720" rtlCol="0" anchor="t">
            <a:normAutofit/>
          </a:bodyPr>
          <a:lstStyle/>
          <a:p>
            <a:pPr>
              <a:lnSpc>
                <a:spcPct val="105000"/>
              </a:lnSpc>
            </a:pPr>
            <a:r>
              <a:rPr lang="en-US" sz="3900" dirty="0">
                <a:solidFill>
                  <a:schemeClr val="accent6">
                    <a:lumMod val="75000"/>
                  </a:schemeClr>
                </a:solidFill>
              </a:rPr>
              <a:t>What Are the Correlations?</a:t>
            </a:r>
          </a:p>
        </p:txBody>
      </p:sp>
      <p:sp>
        <p:nvSpPr>
          <p:cNvPr id="3" name="Content Placeholder 2">
            <a:extLst>
              <a:ext uri="{FF2B5EF4-FFF2-40B4-BE49-F238E27FC236}">
                <a16:creationId xmlns:a16="http://schemas.microsoft.com/office/drawing/2014/main" id="{247CBDF9-DBBB-4B70-9C7A-1F9E2F55C87E}"/>
              </a:ext>
            </a:extLst>
          </p:cNvPr>
          <p:cNvSpPr>
            <a:spLocks noGrp="1"/>
          </p:cNvSpPr>
          <p:nvPr>
            <p:ph idx="1"/>
          </p:nvPr>
        </p:nvSpPr>
        <p:spPr>
          <a:xfrm>
            <a:off x="1068236" y="4945377"/>
            <a:ext cx="3793678" cy="1037760"/>
          </a:xfrm>
        </p:spPr>
        <p:txBody>
          <a:bodyPr vert="horz" lIns="91440" tIns="45720" rIns="91440" bIns="45720" rtlCol="0" anchor="t">
            <a:normAutofit/>
          </a:bodyPr>
          <a:lstStyle/>
          <a:p>
            <a:pPr marL="0" indent="0">
              <a:lnSpc>
                <a:spcPct val="120000"/>
              </a:lnSpc>
              <a:spcBef>
                <a:spcPts val="0"/>
              </a:spcBef>
              <a:buNone/>
            </a:pPr>
            <a:r>
              <a:rPr lang="en-US" sz="900" dirty="0">
                <a:solidFill>
                  <a:schemeClr val="accent6">
                    <a:lumMod val="60000"/>
                    <a:lumOff val="40000"/>
                  </a:schemeClr>
                </a:solidFill>
              </a:rPr>
              <a:t>Source</a:t>
            </a:r>
          </a:p>
          <a:p>
            <a:pPr marL="0" indent="0">
              <a:lnSpc>
                <a:spcPct val="120000"/>
              </a:lnSpc>
              <a:spcBef>
                <a:spcPts val="0"/>
              </a:spcBef>
              <a:buNone/>
            </a:pPr>
            <a:r>
              <a:rPr lang="en-US" sz="900" i="1" dirty="0">
                <a:solidFill>
                  <a:schemeClr val="accent6">
                    <a:lumMod val="60000"/>
                    <a:lumOff val="40000"/>
                  </a:schemeClr>
                </a:solidFill>
              </a:rPr>
              <a:t>Statistical tools for high-throughput data analysis.</a:t>
            </a:r>
            <a:r>
              <a:rPr lang="en-US" sz="900" dirty="0">
                <a:solidFill>
                  <a:schemeClr val="accent6">
                    <a:lumMod val="60000"/>
                    <a:lumOff val="40000"/>
                  </a:schemeClr>
                </a:solidFill>
              </a:rPr>
              <a:t> “</a:t>
            </a:r>
            <a:r>
              <a:rPr lang="en-US" sz="900" dirty="0" err="1">
                <a:solidFill>
                  <a:schemeClr val="accent6">
                    <a:lumMod val="60000"/>
                    <a:lumOff val="40000"/>
                  </a:schemeClr>
                </a:solidFill>
              </a:rPr>
              <a:t>ggplot2</a:t>
            </a:r>
            <a:r>
              <a:rPr lang="en-US" sz="900" dirty="0">
                <a:solidFill>
                  <a:schemeClr val="accent6">
                    <a:lumMod val="60000"/>
                    <a:lumOff val="40000"/>
                  </a:schemeClr>
                </a:solidFill>
              </a:rPr>
              <a:t>: Quick correlation matrix heatmap – R software and data visualization. Retrieved 19 Sep. 2019 from </a:t>
            </a:r>
            <a:r>
              <a:rPr lang="en-US" sz="900" dirty="0">
                <a:solidFill>
                  <a:schemeClr val="accent6">
                    <a:lumMod val="60000"/>
                    <a:lumOff val="40000"/>
                  </a:schemeClr>
                </a:solidFill>
                <a:hlinkClick r:id="rId6">
                  <a:extLst>
                    <a:ext uri="{A12FA001-AC4F-418D-AE19-62706E023703}">
                      <ahyp:hlinkClr xmlns:ahyp="http://schemas.microsoft.com/office/drawing/2018/hyperlinkcolor" val="tx"/>
                    </a:ext>
                  </a:extLst>
                </a:hlinkClick>
              </a:rPr>
              <a:t>http://www.sthda.com/english/wiki/ggplot2-quick-correlation-matrix-heatmap-r-software-and-data-visualization</a:t>
            </a:r>
            <a:endParaRPr lang="en-US" sz="900" i="1" dirty="0">
              <a:solidFill>
                <a:schemeClr val="accent6">
                  <a:lumMod val="60000"/>
                  <a:lumOff val="40000"/>
                </a:schemeClr>
              </a:solidFill>
            </a:endParaRPr>
          </a:p>
        </p:txBody>
      </p:sp>
      <p:cxnSp>
        <p:nvCxnSpPr>
          <p:cNvPr id="33" name="Straight Connector 32">
            <a:extLst>
              <a:ext uri="{FF2B5EF4-FFF2-40B4-BE49-F238E27FC236}">
                <a16:creationId xmlns:a16="http://schemas.microsoft.com/office/drawing/2014/main" id="{1AE03E22-BD2D-4737-87EE-13EE48DE54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pic>
        <p:nvPicPr>
          <p:cNvPr id="5" name="slide 15">
            <a:hlinkClick r:id="" action="ppaction://media"/>
            <a:extLst>
              <a:ext uri="{FF2B5EF4-FFF2-40B4-BE49-F238E27FC236}">
                <a16:creationId xmlns:a16="http://schemas.microsoft.com/office/drawing/2014/main" id="{26C24F36-A752-41B2-BDFB-322D31EFDE7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41" y="6217323"/>
            <a:ext cx="609600" cy="609600"/>
          </a:xfrm>
          <a:prstGeom prst="rect">
            <a:avLst/>
          </a:prstGeom>
        </p:spPr>
      </p:pic>
    </p:spTree>
    <p:extLst>
      <p:ext uri="{BB962C8B-B14F-4D97-AF65-F5344CB8AC3E}">
        <p14:creationId xmlns:p14="http://schemas.microsoft.com/office/powerpoint/2010/main" val="1652824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223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01EC03D-0191-4793-8082-D7CED1042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75000"/>
                  <a:lumOff val="25000"/>
                </a:schemeClr>
              </a:solidFill>
            </a:endParaRPr>
          </a:p>
        </p:txBody>
      </p:sp>
      <p:sp>
        <p:nvSpPr>
          <p:cNvPr id="15" name="Freeform 5">
            <a:extLst>
              <a:ext uri="{FF2B5EF4-FFF2-40B4-BE49-F238E27FC236}">
                <a16:creationId xmlns:a16="http://schemas.microsoft.com/office/drawing/2014/main" id="{973E6E89-E5D0-4FA7-8F67-6A69568D8C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rgbClr val="FEFCF7">
              <a:alpha val="12000"/>
            </a:srgbClr>
          </a:solidFill>
          <a:ln>
            <a:noFill/>
          </a:ln>
        </p:spPr>
      </p:sp>
      <p:sp useBgFill="1">
        <p:nvSpPr>
          <p:cNvPr id="17" name="Rounded Rectangle 7">
            <a:extLst>
              <a:ext uri="{FF2B5EF4-FFF2-40B4-BE49-F238E27FC236}">
                <a16:creationId xmlns:a16="http://schemas.microsoft.com/office/drawing/2014/main" id="{6E53D9F9-19C9-4189-B64D-8DA829977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3565455"/>
            <a:ext cx="11260976" cy="2627400"/>
          </a:xfrm>
          <a:prstGeom prst="roundRect">
            <a:avLst>
              <a:gd name="adj" fmla="val 522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19" name="Rounded Rectangle 8">
            <a:extLst>
              <a:ext uri="{FF2B5EF4-FFF2-40B4-BE49-F238E27FC236}">
                <a16:creationId xmlns:a16="http://schemas.microsoft.com/office/drawing/2014/main" id="{FDAD43EC-C46E-4859-A79E-23D1B3272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702" y="3778143"/>
            <a:ext cx="10916816" cy="2202024"/>
          </a:xfrm>
          <a:prstGeom prst="roundRect">
            <a:avLst>
              <a:gd name="adj" fmla="val 2462"/>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14F5CD-210C-4DC0-A99A-7E5459FE38C2}"/>
              </a:ext>
            </a:extLst>
          </p:cNvPr>
          <p:cNvSpPr>
            <a:spLocks noGrp="1"/>
          </p:cNvSpPr>
          <p:nvPr>
            <p:ph type="title"/>
          </p:nvPr>
        </p:nvSpPr>
        <p:spPr>
          <a:xfrm>
            <a:off x="982638" y="3962622"/>
            <a:ext cx="3080569" cy="1833067"/>
          </a:xfrm>
        </p:spPr>
        <p:txBody>
          <a:bodyPr anchor="ctr">
            <a:normAutofit/>
          </a:bodyPr>
          <a:lstStyle/>
          <a:p>
            <a:r>
              <a:rPr lang="en-US" sz="3200" dirty="0">
                <a:solidFill>
                  <a:schemeClr val="accent6">
                    <a:lumMod val="75000"/>
                  </a:schemeClr>
                </a:solidFill>
              </a:rPr>
              <a:t>Regression</a:t>
            </a:r>
          </a:p>
        </p:txBody>
      </p:sp>
      <p:pic>
        <p:nvPicPr>
          <p:cNvPr id="8" name="Picture 7">
            <a:extLst>
              <a:ext uri="{FF2B5EF4-FFF2-40B4-BE49-F238E27FC236}">
                <a16:creationId xmlns:a16="http://schemas.microsoft.com/office/drawing/2014/main" id="{550F4805-C5F1-4CAB-A697-96AB1C7AF795}"/>
              </a:ext>
            </a:extLst>
          </p:cNvPr>
          <p:cNvPicPr>
            <a:picLocks noChangeAspect="1"/>
          </p:cNvPicPr>
          <p:nvPr/>
        </p:nvPicPr>
        <p:blipFill>
          <a:blip r:embed="rId4"/>
          <a:stretch>
            <a:fillRect/>
          </a:stretch>
        </p:blipFill>
        <p:spPr>
          <a:xfrm>
            <a:off x="1033838" y="665145"/>
            <a:ext cx="2960450" cy="2627400"/>
          </a:xfrm>
          <a:prstGeom prst="rect">
            <a:avLst/>
          </a:prstGeom>
        </p:spPr>
      </p:pic>
      <p:pic>
        <p:nvPicPr>
          <p:cNvPr id="6" name="Picture 5">
            <a:extLst>
              <a:ext uri="{FF2B5EF4-FFF2-40B4-BE49-F238E27FC236}">
                <a16:creationId xmlns:a16="http://schemas.microsoft.com/office/drawing/2014/main" id="{3540AF2D-AA08-419B-B004-C03EBCF31C4A}"/>
              </a:ext>
            </a:extLst>
          </p:cNvPr>
          <p:cNvPicPr>
            <a:picLocks noChangeAspect="1"/>
          </p:cNvPicPr>
          <p:nvPr/>
        </p:nvPicPr>
        <p:blipFill>
          <a:blip r:embed="rId5"/>
          <a:stretch>
            <a:fillRect/>
          </a:stretch>
        </p:blipFill>
        <p:spPr>
          <a:xfrm>
            <a:off x="4706003" y="665145"/>
            <a:ext cx="2787692" cy="2627400"/>
          </a:xfrm>
          <a:prstGeom prst="rect">
            <a:avLst/>
          </a:prstGeom>
        </p:spPr>
      </p:pic>
      <p:pic>
        <p:nvPicPr>
          <p:cNvPr id="7" name="Picture 6">
            <a:extLst>
              <a:ext uri="{FF2B5EF4-FFF2-40B4-BE49-F238E27FC236}">
                <a16:creationId xmlns:a16="http://schemas.microsoft.com/office/drawing/2014/main" id="{EB23E3A0-6D29-4DF3-9F7C-5BA6EB7F1D9D}"/>
              </a:ext>
            </a:extLst>
          </p:cNvPr>
          <p:cNvPicPr>
            <a:picLocks noChangeAspect="1"/>
          </p:cNvPicPr>
          <p:nvPr/>
        </p:nvPicPr>
        <p:blipFill>
          <a:blip r:embed="rId6"/>
          <a:stretch>
            <a:fillRect/>
          </a:stretch>
        </p:blipFill>
        <p:spPr>
          <a:xfrm>
            <a:off x="8228622" y="665145"/>
            <a:ext cx="2911246" cy="2627400"/>
          </a:xfrm>
          <a:prstGeom prst="rect">
            <a:avLst/>
          </a:prstGeom>
        </p:spPr>
      </p:pic>
      <p:cxnSp>
        <p:nvCxnSpPr>
          <p:cNvPr id="21" name="Straight Connector 20">
            <a:extLst>
              <a:ext uri="{FF2B5EF4-FFF2-40B4-BE49-F238E27FC236}">
                <a16:creationId xmlns:a16="http://schemas.microsoft.com/office/drawing/2014/main" id="{90E61F79-3461-44FB-A17C-8FBDEF24F0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3886982" y="4879155"/>
            <a:ext cx="694944"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AA92F3C-CD6A-4ADE-AECA-55840283E98D}"/>
              </a:ext>
            </a:extLst>
          </p:cNvPr>
          <p:cNvSpPr>
            <a:spLocks noGrp="1"/>
          </p:cNvSpPr>
          <p:nvPr>
            <p:ph idx="1"/>
          </p:nvPr>
        </p:nvSpPr>
        <p:spPr>
          <a:xfrm>
            <a:off x="4469391" y="3962621"/>
            <a:ext cx="6847058" cy="1833068"/>
          </a:xfrm>
        </p:spPr>
        <p:txBody>
          <a:bodyPr anchor="ctr">
            <a:normAutofit/>
          </a:bodyPr>
          <a:lstStyle/>
          <a:p>
            <a:pPr marL="0" indent="0">
              <a:buNone/>
            </a:pPr>
            <a:r>
              <a:rPr lang="en-US" dirty="0">
                <a:solidFill>
                  <a:schemeClr val="tx2"/>
                </a:solidFill>
              </a:rPr>
              <a:t>The </a:t>
            </a:r>
            <a:r>
              <a:rPr lang="en-US" dirty="0" err="1">
                <a:solidFill>
                  <a:schemeClr val="tx2"/>
                </a:solidFill>
              </a:rPr>
              <a:t>h1</a:t>
            </a:r>
            <a:r>
              <a:rPr lang="en-US" dirty="0">
                <a:solidFill>
                  <a:schemeClr val="tx2"/>
                </a:solidFill>
              </a:rPr>
              <a:t>, </a:t>
            </a:r>
            <a:r>
              <a:rPr lang="en-US" dirty="0" err="1">
                <a:solidFill>
                  <a:schemeClr val="tx2"/>
                </a:solidFill>
              </a:rPr>
              <a:t>h1n1</a:t>
            </a:r>
            <a:r>
              <a:rPr lang="en-US" dirty="0">
                <a:solidFill>
                  <a:schemeClr val="tx2"/>
                </a:solidFill>
              </a:rPr>
              <a:t>, and </a:t>
            </a:r>
            <a:r>
              <a:rPr lang="en-US" dirty="0" err="1">
                <a:solidFill>
                  <a:schemeClr val="tx2"/>
                </a:solidFill>
              </a:rPr>
              <a:t>h3n2</a:t>
            </a:r>
            <a:r>
              <a:rPr lang="en-US" dirty="0">
                <a:solidFill>
                  <a:schemeClr val="tx2"/>
                </a:solidFill>
              </a:rPr>
              <a:t> strains of Flu are trending down in recent years.</a:t>
            </a:r>
          </a:p>
        </p:txBody>
      </p:sp>
      <p:pic>
        <p:nvPicPr>
          <p:cNvPr id="10" name="Slide 16">
            <a:hlinkClick r:id="" action="ppaction://media"/>
            <a:extLst>
              <a:ext uri="{FF2B5EF4-FFF2-40B4-BE49-F238E27FC236}">
                <a16:creationId xmlns:a16="http://schemas.microsoft.com/office/drawing/2014/main" id="{9A52019C-F62D-4401-9FE0-D7683865610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6695" y="6192855"/>
            <a:ext cx="609600" cy="609600"/>
          </a:xfrm>
          <a:prstGeom prst="rect">
            <a:avLst/>
          </a:prstGeom>
        </p:spPr>
      </p:pic>
    </p:spTree>
    <p:extLst>
      <p:ext uri="{BB962C8B-B14F-4D97-AF65-F5344CB8AC3E}">
        <p14:creationId xmlns:p14="http://schemas.microsoft.com/office/powerpoint/2010/main" val="2717089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65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001EC03D-0191-4793-8082-D7CED1042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75000"/>
                  <a:lumOff val="25000"/>
                </a:schemeClr>
              </a:solidFill>
            </a:endParaRPr>
          </a:p>
        </p:txBody>
      </p:sp>
      <p:sp>
        <p:nvSpPr>
          <p:cNvPr id="50" name="Freeform 5">
            <a:extLst>
              <a:ext uri="{FF2B5EF4-FFF2-40B4-BE49-F238E27FC236}">
                <a16:creationId xmlns:a16="http://schemas.microsoft.com/office/drawing/2014/main" id="{973E6E89-E5D0-4FA7-8F67-6A69568D8C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rgbClr val="FEFCF7">
              <a:alpha val="12000"/>
            </a:srgbClr>
          </a:solidFill>
          <a:ln>
            <a:noFill/>
          </a:ln>
        </p:spPr>
      </p:sp>
      <p:sp useBgFill="1">
        <p:nvSpPr>
          <p:cNvPr id="52" name="Rounded Rectangle 7">
            <a:extLst>
              <a:ext uri="{FF2B5EF4-FFF2-40B4-BE49-F238E27FC236}">
                <a16:creationId xmlns:a16="http://schemas.microsoft.com/office/drawing/2014/main" id="{6E53D9F9-19C9-4189-B64D-8DA829977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3565455"/>
            <a:ext cx="11260976" cy="2627400"/>
          </a:xfrm>
          <a:prstGeom prst="roundRect">
            <a:avLst>
              <a:gd name="adj" fmla="val 522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54" name="Rounded Rectangle 8">
            <a:extLst>
              <a:ext uri="{FF2B5EF4-FFF2-40B4-BE49-F238E27FC236}">
                <a16:creationId xmlns:a16="http://schemas.microsoft.com/office/drawing/2014/main" id="{FDAD43EC-C46E-4859-A79E-23D1B3272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702" y="3778143"/>
            <a:ext cx="10916816" cy="2202024"/>
          </a:xfrm>
          <a:prstGeom prst="roundRect">
            <a:avLst>
              <a:gd name="adj" fmla="val 2462"/>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14F5CD-210C-4DC0-A99A-7E5459FE38C2}"/>
              </a:ext>
            </a:extLst>
          </p:cNvPr>
          <p:cNvSpPr>
            <a:spLocks noGrp="1"/>
          </p:cNvSpPr>
          <p:nvPr>
            <p:ph type="title"/>
          </p:nvPr>
        </p:nvSpPr>
        <p:spPr>
          <a:xfrm>
            <a:off x="982638" y="3962622"/>
            <a:ext cx="3080569" cy="1833067"/>
          </a:xfrm>
        </p:spPr>
        <p:txBody>
          <a:bodyPr anchor="ctr">
            <a:normAutofit/>
          </a:bodyPr>
          <a:lstStyle/>
          <a:p>
            <a:r>
              <a:rPr lang="en-US" sz="3200" dirty="0">
                <a:solidFill>
                  <a:schemeClr val="accent6">
                    <a:lumMod val="75000"/>
                  </a:schemeClr>
                </a:solidFill>
              </a:rPr>
              <a:t>Regression</a:t>
            </a:r>
          </a:p>
        </p:txBody>
      </p:sp>
      <p:pic>
        <p:nvPicPr>
          <p:cNvPr id="25" name="Picture 24">
            <a:extLst>
              <a:ext uri="{FF2B5EF4-FFF2-40B4-BE49-F238E27FC236}">
                <a16:creationId xmlns:a16="http://schemas.microsoft.com/office/drawing/2014/main" id="{ADEF9382-15B6-4E0F-8B19-2D154187A09E}"/>
              </a:ext>
            </a:extLst>
          </p:cNvPr>
          <p:cNvPicPr>
            <a:picLocks noChangeAspect="1"/>
          </p:cNvPicPr>
          <p:nvPr/>
        </p:nvPicPr>
        <p:blipFill>
          <a:blip r:embed="rId4"/>
          <a:stretch>
            <a:fillRect/>
          </a:stretch>
        </p:blipFill>
        <p:spPr>
          <a:xfrm>
            <a:off x="640702" y="665145"/>
            <a:ext cx="3538586" cy="2627400"/>
          </a:xfrm>
          <a:prstGeom prst="rect">
            <a:avLst/>
          </a:prstGeom>
        </p:spPr>
      </p:pic>
      <p:pic>
        <p:nvPicPr>
          <p:cNvPr id="23" name="Picture 22">
            <a:extLst>
              <a:ext uri="{FF2B5EF4-FFF2-40B4-BE49-F238E27FC236}">
                <a16:creationId xmlns:a16="http://schemas.microsoft.com/office/drawing/2014/main" id="{D608D44F-2104-4297-BFD1-04A81E10DE99}"/>
              </a:ext>
            </a:extLst>
          </p:cNvPr>
          <p:cNvPicPr>
            <a:picLocks noChangeAspect="1"/>
          </p:cNvPicPr>
          <p:nvPr/>
        </p:nvPicPr>
        <p:blipFill>
          <a:blip r:embed="rId5"/>
          <a:stretch>
            <a:fillRect/>
          </a:stretch>
        </p:blipFill>
        <p:spPr>
          <a:xfrm>
            <a:off x="4512297" y="665145"/>
            <a:ext cx="3175105" cy="2627400"/>
          </a:xfrm>
          <a:prstGeom prst="rect">
            <a:avLst/>
          </a:prstGeom>
        </p:spPr>
      </p:pic>
      <p:pic>
        <p:nvPicPr>
          <p:cNvPr id="10" name="Picture 9">
            <a:extLst>
              <a:ext uri="{FF2B5EF4-FFF2-40B4-BE49-F238E27FC236}">
                <a16:creationId xmlns:a16="http://schemas.microsoft.com/office/drawing/2014/main" id="{8151BC3F-3162-4719-8BA9-2045B65D8100}"/>
              </a:ext>
            </a:extLst>
          </p:cNvPr>
          <p:cNvPicPr>
            <a:picLocks noChangeAspect="1"/>
          </p:cNvPicPr>
          <p:nvPr/>
        </p:nvPicPr>
        <p:blipFill>
          <a:blip r:embed="rId6"/>
          <a:stretch>
            <a:fillRect/>
          </a:stretch>
        </p:blipFill>
        <p:spPr>
          <a:xfrm>
            <a:off x="8057372" y="665145"/>
            <a:ext cx="3253746" cy="2627400"/>
          </a:xfrm>
          <a:prstGeom prst="rect">
            <a:avLst/>
          </a:prstGeom>
        </p:spPr>
      </p:pic>
      <p:cxnSp>
        <p:nvCxnSpPr>
          <p:cNvPr id="56" name="Straight Connector 55">
            <a:extLst>
              <a:ext uri="{FF2B5EF4-FFF2-40B4-BE49-F238E27FC236}">
                <a16:creationId xmlns:a16="http://schemas.microsoft.com/office/drawing/2014/main" id="{90E61F79-3461-44FB-A17C-8FBDEF24F0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3886982" y="4879155"/>
            <a:ext cx="694944"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AA92F3C-CD6A-4ADE-AECA-55840283E98D}"/>
              </a:ext>
            </a:extLst>
          </p:cNvPr>
          <p:cNvSpPr>
            <a:spLocks noGrp="1"/>
          </p:cNvSpPr>
          <p:nvPr>
            <p:ph idx="1"/>
          </p:nvPr>
        </p:nvSpPr>
        <p:spPr>
          <a:xfrm>
            <a:off x="4469391" y="3962621"/>
            <a:ext cx="6847058" cy="1833068"/>
          </a:xfrm>
        </p:spPr>
        <p:txBody>
          <a:bodyPr anchor="ctr">
            <a:normAutofit/>
          </a:bodyPr>
          <a:lstStyle/>
          <a:p>
            <a:pPr marL="0" indent="0">
              <a:buNone/>
            </a:pPr>
            <a:r>
              <a:rPr lang="en-US" dirty="0">
                <a:solidFill>
                  <a:schemeClr val="tx2"/>
                </a:solidFill>
              </a:rPr>
              <a:t>The </a:t>
            </a:r>
            <a:r>
              <a:rPr lang="en-US" dirty="0" err="1">
                <a:solidFill>
                  <a:schemeClr val="tx2"/>
                </a:solidFill>
              </a:rPr>
              <a:t>h3</a:t>
            </a:r>
            <a:r>
              <a:rPr lang="en-US" dirty="0">
                <a:solidFill>
                  <a:schemeClr val="tx2"/>
                </a:solidFill>
              </a:rPr>
              <a:t> strain of Flu, Measles, and Whooping Cough are all trending up over recent years.</a:t>
            </a:r>
          </a:p>
        </p:txBody>
      </p:sp>
      <p:pic>
        <p:nvPicPr>
          <p:cNvPr id="27" name="Slide 17">
            <a:hlinkClick r:id="" action="ppaction://media"/>
            <a:extLst>
              <a:ext uri="{FF2B5EF4-FFF2-40B4-BE49-F238E27FC236}">
                <a16:creationId xmlns:a16="http://schemas.microsoft.com/office/drawing/2014/main" id="{5E4E8896-DD14-4256-83AF-C396755CE5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102" y="6192855"/>
            <a:ext cx="609600" cy="609600"/>
          </a:xfrm>
          <a:prstGeom prst="rect">
            <a:avLst/>
          </a:prstGeom>
        </p:spPr>
      </p:pic>
    </p:spTree>
    <p:extLst>
      <p:ext uri="{BB962C8B-B14F-4D97-AF65-F5344CB8AC3E}">
        <p14:creationId xmlns:p14="http://schemas.microsoft.com/office/powerpoint/2010/main" val="130807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744"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E092A2-B78C-46C6-969D-3B96F756D205}"/>
              </a:ext>
            </a:extLst>
          </p:cNvPr>
          <p:cNvSpPr>
            <a:spLocks noGrp="1"/>
          </p:cNvSpPr>
          <p:nvPr>
            <p:ph type="title"/>
          </p:nvPr>
        </p:nvSpPr>
        <p:spPr>
          <a:xfrm>
            <a:off x="4179577" y="603380"/>
            <a:ext cx="6782338" cy="1312506"/>
          </a:xfrm>
        </p:spPr>
        <p:txBody>
          <a:bodyPr anchor="t">
            <a:normAutofit/>
          </a:bodyPr>
          <a:lstStyle/>
          <a:p>
            <a:r>
              <a:rPr lang="en-US" dirty="0">
                <a:solidFill>
                  <a:schemeClr val="accent6">
                    <a:lumMod val="75000"/>
                  </a:schemeClr>
                </a:solidFill>
              </a:rPr>
              <a:t>Predictions</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CE65C712-2CA6-44F0-A05B-7FCE0A985971}"/>
              </a:ext>
            </a:extLst>
          </p:cNvPr>
          <p:cNvSpPr>
            <a:spLocks noGrp="1"/>
          </p:cNvSpPr>
          <p:nvPr>
            <p:ph idx="1"/>
          </p:nvPr>
        </p:nvSpPr>
        <p:spPr>
          <a:xfrm>
            <a:off x="4179577" y="2111829"/>
            <a:ext cx="6782338" cy="3978075"/>
          </a:xfrm>
        </p:spPr>
        <p:txBody>
          <a:bodyPr anchor="t">
            <a:normAutofit/>
          </a:bodyPr>
          <a:lstStyle/>
          <a:p>
            <a:r>
              <a:rPr lang="en-US" sz="1800" dirty="0">
                <a:solidFill>
                  <a:schemeClr val="tx2"/>
                </a:solidFill>
              </a:rPr>
              <a:t>Whooping Cough, </a:t>
            </a:r>
            <a:r>
              <a:rPr lang="en-US" sz="1800" dirty="0" err="1">
                <a:solidFill>
                  <a:schemeClr val="tx2"/>
                </a:solidFill>
              </a:rPr>
              <a:t>h1n1</a:t>
            </a:r>
            <a:r>
              <a:rPr lang="en-US" sz="1800" dirty="0">
                <a:solidFill>
                  <a:schemeClr val="tx2"/>
                </a:solidFill>
              </a:rPr>
              <a:t> Flu, and </a:t>
            </a:r>
            <a:r>
              <a:rPr lang="en-US" sz="1800" dirty="0" err="1">
                <a:solidFill>
                  <a:schemeClr val="tx2"/>
                </a:solidFill>
              </a:rPr>
              <a:t>h3</a:t>
            </a:r>
            <a:r>
              <a:rPr lang="en-US" sz="1800" dirty="0">
                <a:solidFill>
                  <a:schemeClr val="tx2"/>
                </a:solidFill>
              </a:rPr>
              <a:t> Flu are the most likely to have the highest number of new infections over the next few years.</a:t>
            </a:r>
          </a:p>
          <a:p>
            <a:r>
              <a:rPr lang="en-US" sz="1800" dirty="0">
                <a:solidFill>
                  <a:schemeClr val="tx2"/>
                </a:solidFill>
              </a:rPr>
              <a:t>The </a:t>
            </a:r>
            <a:r>
              <a:rPr lang="en-US" sz="1800" dirty="0" err="1">
                <a:solidFill>
                  <a:schemeClr val="tx2"/>
                </a:solidFill>
              </a:rPr>
              <a:t>h3</a:t>
            </a:r>
            <a:r>
              <a:rPr lang="en-US" sz="1800" dirty="0">
                <a:solidFill>
                  <a:schemeClr val="tx2"/>
                </a:solidFill>
              </a:rPr>
              <a:t> Flu is the most likely of the three to have the highest count of new infections with the Whooping Cough in a close second.</a:t>
            </a:r>
          </a:p>
        </p:txBody>
      </p:sp>
      <p:pic>
        <p:nvPicPr>
          <p:cNvPr id="4" name="Slide 18">
            <a:hlinkClick r:id="" action="ppaction://media"/>
            <a:extLst>
              <a:ext uri="{FF2B5EF4-FFF2-40B4-BE49-F238E27FC236}">
                <a16:creationId xmlns:a16="http://schemas.microsoft.com/office/drawing/2014/main" id="{BA41C8E8-694B-49B8-9BEF-661D80A391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463" y="6190775"/>
            <a:ext cx="609600" cy="609600"/>
          </a:xfrm>
          <a:prstGeom prst="rect">
            <a:avLst/>
          </a:prstGeom>
        </p:spPr>
      </p:pic>
    </p:spTree>
    <p:extLst>
      <p:ext uri="{BB962C8B-B14F-4D97-AF65-F5344CB8AC3E}">
        <p14:creationId xmlns:p14="http://schemas.microsoft.com/office/powerpoint/2010/main" val="321624186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3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38A694-625F-4B4D-9492-60B6AB448617}"/>
              </a:ext>
            </a:extLst>
          </p:cNvPr>
          <p:cNvSpPr>
            <a:spLocks noGrp="1"/>
          </p:cNvSpPr>
          <p:nvPr>
            <p:ph type="title"/>
          </p:nvPr>
        </p:nvSpPr>
        <p:spPr>
          <a:xfrm>
            <a:off x="4179577" y="603380"/>
            <a:ext cx="6782338" cy="1312506"/>
          </a:xfrm>
        </p:spPr>
        <p:txBody>
          <a:bodyPr anchor="t">
            <a:normAutofit/>
          </a:bodyPr>
          <a:lstStyle/>
          <a:p>
            <a:r>
              <a:rPr lang="en-US" sz="3700" dirty="0">
                <a:solidFill>
                  <a:schemeClr val="accent6">
                    <a:lumMod val="75000"/>
                  </a:schemeClr>
                </a:solidFill>
              </a:rPr>
              <a:t>Revisiting Research Questions</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2F593CB-4E2E-4DC6-B0CB-4DDB519BDE7F}"/>
              </a:ext>
            </a:extLst>
          </p:cNvPr>
          <p:cNvSpPr>
            <a:spLocks noGrp="1"/>
          </p:cNvSpPr>
          <p:nvPr>
            <p:ph idx="1"/>
          </p:nvPr>
        </p:nvSpPr>
        <p:spPr>
          <a:xfrm>
            <a:off x="4179577" y="2111829"/>
            <a:ext cx="6782338" cy="3978075"/>
          </a:xfrm>
        </p:spPr>
        <p:txBody>
          <a:bodyPr anchor="t">
            <a:normAutofit/>
          </a:bodyPr>
          <a:lstStyle/>
          <a:p>
            <a:pPr marL="514350" indent="-514350">
              <a:buFont typeface="+mj-lt"/>
              <a:buAutoNum type="arabicPeriod"/>
            </a:pPr>
            <a:r>
              <a:rPr lang="en-US" sz="1800">
                <a:solidFill>
                  <a:schemeClr val="tx2"/>
                </a:solidFill>
              </a:rPr>
              <a:t>Which diseases are strongly correlated to each other?</a:t>
            </a:r>
          </a:p>
          <a:p>
            <a:pPr lvl="1"/>
            <a:r>
              <a:rPr lang="en-US">
                <a:solidFill>
                  <a:schemeClr val="tx2"/>
                </a:solidFill>
              </a:rPr>
              <a:t>Whooping Cough and h3n2 Flu have a strong, positive correlation. This means that as one increases, the other increases.</a:t>
            </a:r>
          </a:p>
          <a:p>
            <a:pPr lvl="1"/>
            <a:r>
              <a:rPr lang="en-US">
                <a:solidFill>
                  <a:schemeClr val="tx2"/>
                </a:solidFill>
              </a:rPr>
              <a:t>Measles and h1n1 Flu also have a strong, positive correlations.</a:t>
            </a:r>
          </a:p>
          <a:p>
            <a:pPr lvl="1"/>
            <a:r>
              <a:rPr lang="en-US">
                <a:solidFill>
                  <a:schemeClr val="tx2"/>
                </a:solidFill>
              </a:rPr>
              <a:t>Measles and h3 Flu also have a strong, positive correlation.</a:t>
            </a:r>
          </a:p>
          <a:p>
            <a:pPr lvl="1"/>
            <a:r>
              <a:rPr lang="en-US">
                <a:solidFill>
                  <a:schemeClr val="tx2"/>
                </a:solidFill>
              </a:rPr>
              <a:t>h1 Flu and h3 Flu have a strong, negative correlation. This means that as one increases, the other decreases.</a:t>
            </a:r>
          </a:p>
        </p:txBody>
      </p:sp>
      <p:pic>
        <p:nvPicPr>
          <p:cNvPr id="4" name="Slide 19">
            <a:hlinkClick r:id="" action="ppaction://media"/>
            <a:extLst>
              <a:ext uri="{FF2B5EF4-FFF2-40B4-BE49-F238E27FC236}">
                <a16:creationId xmlns:a16="http://schemas.microsoft.com/office/drawing/2014/main" id="{2E2B2B8F-7C4B-4FCB-AC56-DF23F2F70E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463" y="6102807"/>
            <a:ext cx="609600" cy="609600"/>
          </a:xfrm>
          <a:prstGeom prst="rect">
            <a:avLst/>
          </a:prstGeom>
        </p:spPr>
      </p:pic>
    </p:spTree>
    <p:extLst>
      <p:ext uri="{BB962C8B-B14F-4D97-AF65-F5344CB8AC3E}">
        <p14:creationId xmlns:p14="http://schemas.microsoft.com/office/powerpoint/2010/main" val="479227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71612E-C5D3-4750-8016-4CCF75C7185E}"/>
              </a:ext>
            </a:extLst>
          </p:cNvPr>
          <p:cNvSpPr>
            <a:spLocks noGrp="1"/>
          </p:cNvSpPr>
          <p:nvPr>
            <p:ph type="title"/>
          </p:nvPr>
        </p:nvSpPr>
        <p:spPr>
          <a:xfrm>
            <a:off x="4179577" y="603380"/>
            <a:ext cx="6782338" cy="1312506"/>
          </a:xfrm>
        </p:spPr>
        <p:txBody>
          <a:bodyPr anchor="t">
            <a:normAutofit/>
          </a:bodyPr>
          <a:lstStyle/>
          <a:p>
            <a:r>
              <a:rPr lang="en-US" sz="3700" dirty="0">
                <a:solidFill>
                  <a:schemeClr val="accent6">
                    <a:lumMod val="75000"/>
                  </a:schemeClr>
                </a:solidFill>
              </a:rPr>
              <a:t>Revisiting Research Questions</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592BA3-EF2E-4709-8345-5E5D59078B47}"/>
              </a:ext>
            </a:extLst>
          </p:cNvPr>
          <p:cNvSpPr>
            <a:spLocks noGrp="1"/>
          </p:cNvSpPr>
          <p:nvPr>
            <p:ph idx="1"/>
          </p:nvPr>
        </p:nvSpPr>
        <p:spPr>
          <a:xfrm>
            <a:off x="4179577" y="2111829"/>
            <a:ext cx="6782338" cy="3978075"/>
          </a:xfrm>
        </p:spPr>
        <p:txBody>
          <a:bodyPr anchor="t">
            <a:normAutofit/>
          </a:bodyPr>
          <a:lstStyle/>
          <a:p>
            <a:pPr marL="0" indent="0">
              <a:buNone/>
            </a:pPr>
            <a:r>
              <a:rPr lang="en-US" sz="1800">
                <a:solidFill>
                  <a:schemeClr val="tx2"/>
                </a:solidFill>
              </a:rPr>
              <a:t>2. Do preventable diseases have outbreaks during the same time?</a:t>
            </a:r>
          </a:p>
          <a:p>
            <a:pPr lvl="1"/>
            <a:r>
              <a:rPr lang="en-US">
                <a:solidFill>
                  <a:schemeClr val="tx2"/>
                </a:solidFill>
              </a:rPr>
              <a:t>Some of the highly correlated diseases do fluctuate together, but very few have high numbers of infections at the same time.</a:t>
            </a:r>
          </a:p>
          <a:p>
            <a:pPr lvl="1"/>
            <a:r>
              <a:rPr lang="en-US">
                <a:solidFill>
                  <a:schemeClr val="tx2"/>
                </a:solidFill>
              </a:rPr>
              <a:t>The different diseases have outbreaks during different years.</a:t>
            </a:r>
          </a:p>
        </p:txBody>
      </p:sp>
      <p:pic>
        <p:nvPicPr>
          <p:cNvPr id="4" name="Slide 20">
            <a:hlinkClick r:id="" action="ppaction://media"/>
            <a:extLst>
              <a:ext uri="{FF2B5EF4-FFF2-40B4-BE49-F238E27FC236}">
                <a16:creationId xmlns:a16="http://schemas.microsoft.com/office/drawing/2014/main" id="{D98A579C-E82A-4888-BA6A-3CADA85DD2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8373" y="6102807"/>
            <a:ext cx="609600" cy="609600"/>
          </a:xfrm>
          <a:prstGeom prst="rect">
            <a:avLst/>
          </a:prstGeom>
        </p:spPr>
      </p:pic>
    </p:spTree>
    <p:extLst>
      <p:ext uri="{BB962C8B-B14F-4D97-AF65-F5344CB8AC3E}">
        <p14:creationId xmlns:p14="http://schemas.microsoft.com/office/powerpoint/2010/main" val="16411799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1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8E967A-B9F9-4AD1-82D4-DF5E33793B9F}"/>
              </a:ext>
            </a:extLst>
          </p:cNvPr>
          <p:cNvSpPr>
            <a:spLocks noGrp="1"/>
          </p:cNvSpPr>
          <p:nvPr>
            <p:ph type="title"/>
          </p:nvPr>
        </p:nvSpPr>
        <p:spPr>
          <a:xfrm>
            <a:off x="4179577" y="603380"/>
            <a:ext cx="6782338" cy="1312506"/>
          </a:xfrm>
        </p:spPr>
        <p:txBody>
          <a:bodyPr anchor="t">
            <a:normAutofit/>
          </a:bodyPr>
          <a:lstStyle/>
          <a:p>
            <a:r>
              <a:rPr lang="en-US" sz="3700" dirty="0">
                <a:solidFill>
                  <a:schemeClr val="accent6">
                    <a:lumMod val="75000"/>
                  </a:schemeClr>
                </a:solidFill>
              </a:rPr>
              <a:t>Revisiting Research Questions</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046F8A7-911F-4097-A7C3-113E1DAE3928}"/>
              </a:ext>
            </a:extLst>
          </p:cNvPr>
          <p:cNvSpPr>
            <a:spLocks noGrp="1"/>
          </p:cNvSpPr>
          <p:nvPr>
            <p:ph idx="1"/>
          </p:nvPr>
        </p:nvSpPr>
        <p:spPr>
          <a:xfrm>
            <a:off x="4179577" y="2111829"/>
            <a:ext cx="6782338" cy="3978075"/>
          </a:xfrm>
        </p:spPr>
        <p:txBody>
          <a:bodyPr anchor="t">
            <a:normAutofit/>
          </a:bodyPr>
          <a:lstStyle/>
          <a:p>
            <a:pPr marL="0" indent="0">
              <a:buNone/>
            </a:pPr>
            <a:r>
              <a:rPr lang="en-US" sz="1800">
                <a:solidFill>
                  <a:schemeClr val="tx2"/>
                </a:solidFill>
              </a:rPr>
              <a:t>3. Looking at past trends in the numbers of infected individuals, what are the projected number of infected individuals over the next few years?</a:t>
            </a:r>
          </a:p>
          <a:p>
            <a:pPr lvl="1"/>
            <a:r>
              <a:rPr lang="en-US">
                <a:solidFill>
                  <a:schemeClr val="tx2"/>
                </a:solidFill>
              </a:rPr>
              <a:t>Five of the six diseases are projected to increase in the number of infections over the next few years.</a:t>
            </a:r>
          </a:p>
          <a:p>
            <a:pPr lvl="1"/>
            <a:r>
              <a:rPr lang="en-US">
                <a:solidFill>
                  <a:schemeClr val="tx2"/>
                </a:solidFill>
              </a:rPr>
              <a:t>Only the h1 Flu is projected to decrease in the number of infections over the next few years.</a:t>
            </a:r>
          </a:p>
        </p:txBody>
      </p:sp>
      <p:pic>
        <p:nvPicPr>
          <p:cNvPr id="4" name="Slide 21">
            <a:hlinkClick r:id="" action="ppaction://media"/>
            <a:extLst>
              <a:ext uri="{FF2B5EF4-FFF2-40B4-BE49-F238E27FC236}">
                <a16:creationId xmlns:a16="http://schemas.microsoft.com/office/drawing/2014/main" id="{F4B73118-DB7E-4D6A-AE6B-677D7F652F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913" y="6089194"/>
            <a:ext cx="609600" cy="609600"/>
          </a:xfrm>
          <a:prstGeom prst="rect">
            <a:avLst/>
          </a:prstGeom>
        </p:spPr>
      </p:pic>
    </p:spTree>
    <p:extLst>
      <p:ext uri="{BB962C8B-B14F-4D97-AF65-F5344CB8AC3E}">
        <p14:creationId xmlns:p14="http://schemas.microsoft.com/office/powerpoint/2010/main" val="20533780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5">
            <a:extLst>
              <a:ext uri="{FF2B5EF4-FFF2-40B4-BE49-F238E27FC236}">
                <a16:creationId xmlns:a16="http://schemas.microsoft.com/office/drawing/2014/main" id="{1C19C803-5DD2-4587-9488-A3938282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262626">
              <a:alpha val="40000"/>
            </a:srgbClr>
          </a:solidFill>
          <a:ln>
            <a:noFill/>
          </a:ln>
        </p:spPr>
      </p:sp>
      <p:sp>
        <p:nvSpPr>
          <p:cNvPr id="12" name="Freeform 5">
            <a:extLst>
              <a:ext uri="{FF2B5EF4-FFF2-40B4-BE49-F238E27FC236}">
                <a16:creationId xmlns:a16="http://schemas.microsoft.com/office/drawing/2014/main" id="{653E5E44-01E8-4485-9970-B1CFA30491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rgbClr val="FEFCF7">
              <a:alpha val="65000"/>
            </a:srgbClr>
          </a:solidFill>
          <a:ln>
            <a:noFill/>
          </a:ln>
        </p:spPr>
      </p:sp>
      <p:sp useBgFill="1">
        <p:nvSpPr>
          <p:cNvPr id="14" name="Freeform: Shape 13">
            <a:extLst>
              <a:ext uri="{FF2B5EF4-FFF2-40B4-BE49-F238E27FC236}">
                <a16:creationId xmlns:a16="http://schemas.microsoft.com/office/drawing/2014/main" id="{C3425D87-5A37-4324-87B2-0C408B11A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A09DBA-F288-4CA1-9541-FBD056EDD4C5}"/>
              </a:ext>
            </a:extLst>
          </p:cNvPr>
          <p:cNvSpPr>
            <a:spLocks noGrp="1"/>
          </p:cNvSpPr>
          <p:nvPr>
            <p:ph type="title"/>
          </p:nvPr>
        </p:nvSpPr>
        <p:spPr>
          <a:xfrm>
            <a:off x="4179577" y="603380"/>
            <a:ext cx="6782338" cy="1312506"/>
          </a:xfrm>
        </p:spPr>
        <p:txBody>
          <a:bodyPr anchor="t">
            <a:normAutofit/>
          </a:bodyPr>
          <a:lstStyle/>
          <a:p>
            <a:r>
              <a:rPr lang="en-US" sz="3700" dirty="0">
                <a:solidFill>
                  <a:schemeClr val="accent6">
                    <a:lumMod val="75000"/>
                  </a:schemeClr>
                </a:solidFill>
              </a:rPr>
              <a:t>Revisiting Research Questions</a:t>
            </a:r>
          </a:p>
        </p:txBody>
      </p:sp>
      <p:sp>
        <p:nvSpPr>
          <p:cNvPr id="16" name="Freeform: Shape 15">
            <a:extLst>
              <a:ext uri="{FF2B5EF4-FFF2-40B4-BE49-F238E27FC236}">
                <a16:creationId xmlns:a16="http://schemas.microsoft.com/office/drawing/2014/main" id="{5585A755-0CAB-454D-A480-9DA14C309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7583BAC-025F-471D-8BDA-0B3511A83856}"/>
              </a:ext>
            </a:extLst>
          </p:cNvPr>
          <p:cNvSpPr>
            <a:spLocks noGrp="1"/>
          </p:cNvSpPr>
          <p:nvPr>
            <p:ph idx="1"/>
          </p:nvPr>
        </p:nvSpPr>
        <p:spPr>
          <a:xfrm>
            <a:off x="4179577" y="2111829"/>
            <a:ext cx="6782338" cy="3978075"/>
          </a:xfrm>
        </p:spPr>
        <p:txBody>
          <a:bodyPr anchor="t">
            <a:normAutofit/>
          </a:bodyPr>
          <a:lstStyle/>
          <a:p>
            <a:pPr marL="0" indent="0">
              <a:buNone/>
            </a:pPr>
            <a:r>
              <a:rPr lang="en-US" sz="1800" dirty="0">
                <a:solidFill>
                  <a:schemeClr val="tx2"/>
                </a:solidFill>
              </a:rPr>
              <a:t>4. Looking at each disease’s projected infections, which disease is likely to have the next outbreak?</a:t>
            </a:r>
          </a:p>
          <a:p>
            <a:pPr lvl="1"/>
            <a:r>
              <a:rPr lang="en-US" dirty="0">
                <a:solidFill>
                  <a:schemeClr val="tx2"/>
                </a:solidFill>
              </a:rPr>
              <a:t>Five of the diseases are projected to continue increasing in the number of infected over the next few years. Of these five, the Whooping Cough, </a:t>
            </a:r>
            <a:r>
              <a:rPr lang="en-US" dirty="0" err="1">
                <a:solidFill>
                  <a:schemeClr val="tx2"/>
                </a:solidFill>
              </a:rPr>
              <a:t>h1n1</a:t>
            </a:r>
            <a:r>
              <a:rPr lang="en-US" dirty="0">
                <a:solidFill>
                  <a:schemeClr val="tx2"/>
                </a:solidFill>
              </a:rPr>
              <a:t> Flu, and </a:t>
            </a:r>
            <a:r>
              <a:rPr lang="en-US" dirty="0" err="1">
                <a:solidFill>
                  <a:schemeClr val="tx2"/>
                </a:solidFill>
              </a:rPr>
              <a:t>h3</a:t>
            </a:r>
            <a:r>
              <a:rPr lang="en-US" dirty="0">
                <a:solidFill>
                  <a:schemeClr val="tx2"/>
                </a:solidFill>
              </a:rPr>
              <a:t> Flu are projected to have the highest number of infections.</a:t>
            </a:r>
          </a:p>
          <a:p>
            <a:pPr lvl="1"/>
            <a:r>
              <a:rPr lang="en-US" dirty="0">
                <a:solidFill>
                  <a:schemeClr val="tx2"/>
                </a:solidFill>
              </a:rPr>
              <a:t>Of these three, the </a:t>
            </a:r>
            <a:r>
              <a:rPr lang="en-US" dirty="0" err="1">
                <a:solidFill>
                  <a:schemeClr val="tx2"/>
                </a:solidFill>
              </a:rPr>
              <a:t>h3</a:t>
            </a:r>
            <a:r>
              <a:rPr lang="en-US" dirty="0">
                <a:solidFill>
                  <a:schemeClr val="tx2"/>
                </a:solidFill>
              </a:rPr>
              <a:t> Flu is projected to have the highest number of infections over the next few years.</a:t>
            </a:r>
          </a:p>
        </p:txBody>
      </p:sp>
      <p:pic>
        <p:nvPicPr>
          <p:cNvPr id="4" name="Slide 22">
            <a:hlinkClick r:id="" action="ppaction://media"/>
            <a:extLst>
              <a:ext uri="{FF2B5EF4-FFF2-40B4-BE49-F238E27FC236}">
                <a16:creationId xmlns:a16="http://schemas.microsoft.com/office/drawing/2014/main" id="{58C240D1-4A23-40E8-BF08-4CA970F086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463" y="6102807"/>
            <a:ext cx="609600" cy="609600"/>
          </a:xfrm>
          <a:prstGeom prst="rect">
            <a:avLst/>
          </a:prstGeom>
        </p:spPr>
      </p:pic>
    </p:spTree>
    <p:extLst>
      <p:ext uri="{BB962C8B-B14F-4D97-AF65-F5344CB8AC3E}">
        <p14:creationId xmlns:p14="http://schemas.microsoft.com/office/powerpoint/2010/main" val="23899590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otalTime>1055</TotalTime>
  <Words>1609</Words>
  <Application>Microsoft Office PowerPoint</Application>
  <PresentationFormat>Widescreen</PresentationFormat>
  <Paragraphs>62</Paragraphs>
  <Slides>11</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Schoolbook</vt:lpstr>
      <vt:lpstr>Corbel</vt:lpstr>
      <vt:lpstr>Feathered</vt:lpstr>
      <vt:lpstr>Predicting Diseases (Part 2 of 2)</vt:lpstr>
      <vt:lpstr>What Are the Correlations?</vt:lpstr>
      <vt:lpstr>Regression</vt:lpstr>
      <vt:lpstr>Regression</vt:lpstr>
      <vt:lpstr>Predictions</vt:lpstr>
      <vt:lpstr>Revisiting Research Questions</vt:lpstr>
      <vt:lpstr>Revisiting Research Questions</vt:lpstr>
      <vt:lpstr>Revisiting Research Questions</vt:lpstr>
      <vt:lpstr>Revisiting Research Questions</vt:lpstr>
      <vt:lpstr>Summary</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Diseases</dc:title>
  <dc:creator>Joshua Gardner</dc:creator>
  <cp:lastModifiedBy>Joshua Gardner</cp:lastModifiedBy>
  <cp:revision>2</cp:revision>
  <dcterms:created xsi:type="dcterms:W3CDTF">2019-09-20T03:22:33Z</dcterms:created>
  <dcterms:modified xsi:type="dcterms:W3CDTF">2019-10-27T23:57:59Z</dcterms:modified>
</cp:coreProperties>
</file>